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1.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1" r:id="rId2"/>
    <p:sldId id="281" r:id="rId3"/>
    <p:sldId id="293" r:id="rId4"/>
    <p:sldId id="290" r:id="rId5"/>
    <p:sldId id="289" r:id="rId6"/>
    <p:sldId id="292" r:id="rId7"/>
    <p:sldId id="277" r:id="rId8"/>
    <p:sldId id="298" r:id="rId9"/>
    <p:sldId id="278" r:id="rId10"/>
    <p:sldId id="303" r:id="rId11"/>
    <p:sldId id="300" r:id="rId12"/>
    <p:sldId id="279" r:id="rId13"/>
    <p:sldId id="296" r:id="rId14"/>
    <p:sldId id="297" r:id="rId15"/>
    <p:sldId id="280" r:id="rId16"/>
    <p:sldId id="285" r:id="rId17"/>
    <p:sldId id="286" r:id="rId18"/>
    <p:sldId id="301" r:id="rId19"/>
    <p:sldId id="302" r:id="rId20"/>
    <p:sldId id="287" r:id="rId21"/>
    <p:sldId id="288" r:id="rId22"/>
    <p:sldId id="306" r:id="rId23"/>
    <p:sldId id="307" r:id="rId24"/>
    <p:sldId id="339" r:id="rId25"/>
    <p:sldId id="308" r:id="rId26"/>
    <p:sldId id="318" r:id="rId27"/>
    <p:sldId id="319" r:id="rId28"/>
    <p:sldId id="320" r:id="rId29"/>
    <p:sldId id="321" r:id="rId30"/>
    <p:sldId id="310" r:id="rId31"/>
    <p:sldId id="342" r:id="rId32"/>
    <p:sldId id="341" r:id="rId33"/>
    <p:sldId id="343" r:id="rId34"/>
    <p:sldId id="340" r:id="rId35"/>
    <p:sldId id="305" r:id="rId36"/>
    <p:sldId id="315" r:id="rId37"/>
    <p:sldId id="348" r:id="rId38"/>
    <p:sldId id="347" r:id="rId39"/>
    <p:sldId id="324" r:id="rId40"/>
    <p:sldId id="325" r:id="rId41"/>
    <p:sldId id="326" r:id="rId42"/>
    <p:sldId id="327" r:id="rId43"/>
    <p:sldId id="328" r:id="rId44"/>
    <p:sldId id="329" r:id="rId45"/>
    <p:sldId id="330" r:id="rId46"/>
    <p:sldId id="331" r:id="rId47"/>
    <p:sldId id="335" r:id="rId48"/>
    <p:sldId id="334" r:id="rId49"/>
    <p:sldId id="316" r:id="rId50"/>
    <p:sldId id="336" r:id="rId51"/>
    <p:sldId id="360" r:id="rId52"/>
    <p:sldId id="359" r:id="rId53"/>
    <p:sldId id="358" r:id="rId54"/>
    <p:sldId id="364" r:id="rId55"/>
    <p:sldId id="363" r:id="rId56"/>
    <p:sldId id="365" r:id="rId57"/>
    <p:sldId id="366" r:id="rId58"/>
    <p:sldId id="338" r:id="rId59"/>
    <p:sldId id="350" r:id="rId60"/>
    <p:sldId id="351" r:id="rId61"/>
    <p:sldId id="352" r:id="rId62"/>
    <p:sldId id="354" r:id="rId63"/>
    <p:sldId id="355" r:id="rId64"/>
    <p:sldId id="356" r:id="rId65"/>
    <p:sldId id="357" r:id="rId66"/>
    <p:sldId id="353" r:id="rId67"/>
    <p:sldId id="367" r:id="rId6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E46C0A"/>
    <a:srgbClr val="FF5B5B"/>
    <a:srgbClr val="FF0000"/>
    <a:srgbClr val="2D043A"/>
    <a:srgbClr val="54086C"/>
    <a:srgbClr val="5806AA"/>
    <a:srgbClr val="42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175" autoAdjust="0"/>
    <p:restoredTop sz="62478" autoAdjust="0"/>
  </p:normalViewPr>
  <p:slideViewPr>
    <p:cSldViewPr>
      <p:cViewPr varScale="1">
        <p:scale>
          <a:sx n="45" d="100"/>
          <a:sy n="45" d="100"/>
        </p:scale>
        <p:origin x="-1860" y="-108"/>
      </p:cViewPr>
      <p:guideLst>
        <p:guide orient="horz" pos="2160"/>
        <p:guide pos="2880"/>
      </p:guideLst>
    </p:cSldViewPr>
  </p:slideViewPr>
  <p:outlineViewPr>
    <p:cViewPr>
      <p:scale>
        <a:sx n="33" d="100"/>
        <a:sy n="33" d="100"/>
      </p:scale>
      <p:origin x="0" y="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H:\Strategic%20Issues-TW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487279186387811"/>
          <c:y val="2.9901457894059798E-2"/>
          <c:w val="0.63634630756193211"/>
          <c:h val="0.90245810531777204"/>
        </c:manualLayout>
      </c:layout>
      <c:barChart>
        <c:barDir val="bar"/>
        <c:grouping val="clustered"/>
        <c:varyColors val="0"/>
        <c:ser>
          <c:idx val="3"/>
          <c:order val="0"/>
          <c:tx>
            <c:strRef>
              <c:f>Stats!$U$9</c:f>
              <c:strCache>
                <c:ptCount val="1"/>
                <c:pt idx="0">
                  <c:v>Total</c:v>
                </c:pt>
              </c:strCache>
            </c:strRef>
          </c:tx>
          <c:spPr>
            <a:solidFill>
              <a:srgbClr val="FFC000"/>
            </a:solidFill>
            <a:ln>
              <a:solidFill>
                <a:schemeClr val="tx1"/>
              </a:solidFill>
            </a:ln>
          </c:spPr>
          <c:invertIfNegative val="0"/>
          <c:val>
            <c:numRef>
              <c:f>Stats!$U$10:$U$14</c:f>
              <c:numCache>
                <c:formatCode>0.0%</c:formatCode>
                <c:ptCount val="5"/>
                <c:pt idx="0">
                  <c:v>0.1744186046511628</c:v>
                </c:pt>
                <c:pt idx="1">
                  <c:v>0.11627906976744186</c:v>
                </c:pt>
                <c:pt idx="2">
                  <c:v>0.38372093023255816</c:v>
                </c:pt>
                <c:pt idx="3">
                  <c:v>0.27906976744186046</c:v>
                </c:pt>
                <c:pt idx="4">
                  <c:v>4.6511627906976744E-2</c:v>
                </c:pt>
              </c:numCache>
            </c:numRef>
          </c:val>
        </c:ser>
        <c:ser>
          <c:idx val="2"/>
          <c:order val="1"/>
          <c:tx>
            <c:strRef>
              <c:f>Stats!$T$9</c:f>
              <c:strCache>
                <c:ptCount val="1"/>
                <c:pt idx="0">
                  <c:v>Other Board</c:v>
                </c:pt>
              </c:strCache>
            </c:strRef>
          </c:tx>
          <c:spPr>
            <a:solidFill>
              <a:srgbClr val="FF0000"/>
            </a:solidFill>
            <a:ln>
              <a:solidFill>
                <a:schemeClr val="tx1"/>
              </a:solidFill>
            </a:ln>
          </c:spPr>
          <c:invertIfNegative val="0"/>
          <c:val>
            <c:numRef>
              <c:f>Stats!$T$10:$T$14</c:f>
              <c:numCache>
                <c:formatCode>0.0%</c:formatCode>
                <c:ptCount val="5"/>
                <c:pt idx="0">
                  <c:v>0.12</c:v>
                </c:pt>
                <c:pt idx="1">
                  <c:v>0.16</c:v>
                </c:pt>
                <c:pt idx="2">
                  <c:v>0.4</c:v>
                </c:pt>
                <c:pt idx="3">
                  <c:v>0.32</c:v>
                </c:pt>
                <c:pt idx="4">
                  <c:v>0</c:v>
                </c:pt>
              </c:numCache>
            </c:numRef>
          </c:val>
        </c:ser>
        <c:ser>
          <c:idx val="1"/>
          <c:order val="2"/>
          <c:tx>
            <c:strRef>
              <c:f>Stats!$S$9</c:f>
              <c:strCache>
                <c:ptCount val="1"/>
                <c:pt idx="0">
                  <c:v>Adm. Comm.</c:v>
                </c:pt>
              </c:strCache>
            </c:strRef>
          </c:tx>
          <c:spPr>
            <a:solidFill>
              <a:schemeClr val="tx2">
                <a:lumMod val="60000"/>
                <a:lumOff val="40000"/>
              </a:schemeClr>
            </a:solidFill>
            <a:ln>
              <a:solidFill>
                <a:schemeClr val="tx1"/>
              </a:solidFill>
            </a:ln>
          </c:spPr>
          <c:invertIfNegative val="0"/>
          <c:cat>
            <c:strRef>
              <c:f>Stats!$V$10:$V$14</c:f>
              <c:strCache>
                <c:ptCount val="5"/>
                <c:pt idx="0">
                  <c:v>Public Perception</c:v>
                </c:pt>
                <c:pt idx="1">
                  <c:v>Roles &amp; Resp./Service Structure</c:v>
                </c:pt>
                <c:pt idx="2">
                  <c:v>Infrastructure</c:v>
                </c:pt>
                <c:pt idx="3">
                  <c:v>Controlling Expenses</c:v>
                </c:pt>
                <c:pt idx="4">
                  <c:v>Revenue</c:v>
                </c:pt>
              </c:strCache>
            </c:strRef>
          </c:cat>
          <c:val>
            <c:numRef>
              <c:f>Stats!$S$10:$S$14</c:f>
              <c:numCache>
                <c:formatCode>0.0%</c:formatCode>
                <c:ptCount val="5"/>
                <c:pt idx="0">
                  <c:v>0.25925925925925924</c:v>
                </c:pt>
                <c:pt idx="1">
                  <c:v>7.407407407407407E-2</c:v>
                </c:pt>
                <c:pt idx="2">
                  <c:v>0.48148148148148145</c:v>
                </c:pt>
                <c:pt idx="3">
                  <c:v>0.14814814814814814</c:v>
                </c:pt>
                <c:pt idx="4">
                  <c:v>3.7037037037037035E-2</c:v>
                </c:pt>
              </c:numCache>
            </c:numRef>
          </c:val>
        </c:ser>
        <c:ser>
          <c:idx val="0"/>
          <c:order val="3"/>
          <c:tx>
            <c:strRef>
              <c:f>Stats!$R$9</c:f>
              <c:strCache>
                <c:ptCount val="1"/>
                <c:pt idx="0">
                  <c:v>Dept. Heads</c:v>
                </c:pt>
              </c:strCache>
            </c:strRef>
          </c:tx>
          <c:spPr>
            <a:solidFill>
              <a:srgbClr val="00B050"/>
            </a:solidFill>
            <a:ln>
              <a:solidFill>
                <a:schemeClr val="tx1"/>
              </a:solidFill>
            </a:ln>
          </c:spPr>
          <c:invertIfNegative val="0"/>
          <c:cat>
            <c:strRef>
              <c:f>Stats!$V$10:$V$14</c:f>
              <c:strCache>
                <c:ptCount val="5"/>
                <c:pt idx="0">
                  <c:v>Public Perception</c:v>
                </c:pt>
                <c:pt idx="1">
                  <c:v>Roles &amp; Resp./Service Structure</c:v>
                </c:pt>
                <c:pt idx="2">
                  <c:v>Infrastructure</c:v>
                </c:pt>
                <c:pt idx="3">
                  <c:v>Controlling Expenses</c:v>
                </c:pt>
                <c:pt idx="4">
                  <c:v>Revenue</c:v>
                </c:pt>
              </c:strCache>
            </c:strRef>
          </c:cat>
          <c:val>
            <c:numRef>
              <c:f>Stats!$R$10:$R$14</c:f>
              <c:numCache>
                <c:formatCode>0.0%</c:formatCode>
                <c:ptCount val="5"/>
                <c:pt idx="0">
                  <c:v>0.14705882352941177</c:v>
                </c:pt>
                <c:pt idx="1">
                  <c:v>0.11764705882352941</c:v>
                </c:pt>
                <c:pt idx="2">
                  <c:v>0.29411764705882354</c:v>
                </c:pt>
                <c:pt idx="3">
                  <c:v>0.35294117647058826</c:v>
                </c:pt>
                <c:pt idx="4">
                  <c:v>8.8235294117647065E-2</c:v>
                </c:pt>
              </c:numCache>
            </c:numRef>
          </c:val>
        </c:ser>
        <c:dLbls>
          <c:showLegendKey val="0"/>
          <c:showVal val="0"/>
          <c:showCatName val="0"/>
          <c:showSerName val="0"/>
          <c:showPercent val="0"/>
          <c:showBubbleSize val="0"/>
        </c:dLbls>
        <c:gapWidth val="150"/>
        <c:axId val="91231360"/>
        <c:axId val="91232896"/>
      </c:barChart>
      <c:catAx>
        <c:axId val="91231360"/>
        <c:scaling>
          <c:orientation val="minMax"/>
        </c:scaling>
        <c:delete val="0"/>
        <c:axPos val="l"/>
        <c:majorTickMark val="out"/>
        <c:minorTickMark val="none"/>
        <c:tickLblPos val="nextTo"/>
        <c:crossAx val="91232896"/>
        <c:crosses val="autoZero"/>
        <c:auto val="1"/>
        <c:lblAlgn val="ctr"/>
        <c:lblOffset val="100"/>
        <c:noMultiLvlLbl val="0"/>
      </c:catAx>
      <c:valAx>
        <c:axId val="91232896"/>
        <c:scaling>
          <c:orientation val="minMax"/>
        </c:scaling>
        <c:delete val="0"/>
        <c:axPos val="b"/>
        <c:majorGridlines/>
        <c:numFmt formatCode="0.0%" sourceLinked="1"/>
        <c:majorTickMark val="out"/>
        <c:minorTickMark val="none"/>
        <c:tickLblPos val="nextTo"/>
        <c:crossAx val="91231360"/>
        <c:crosses val="autoZero"/>
        <c:crossBetween val="between"/>
      </c:valAx>
      <c:spPr>
        <a:solidFill>
          <a:srgbClr val="000000">
            <a:alpha val="80000"/>
          </a:srgbClr>
        </a:solidFill>
      </c:spPr>
    </c:plotArea>
    <c:legend>
      <c:legendPos val="r"/>
      <c:layout>
        <c:manualLayout>
          <c:xMode val="edge"/>
          <c:yMode val="edge"/>
          <c:x val="0.76568162354348457"/>
          <c:y val="2.3344415281423135E-2"/>
          <c:w val="0.21570857564616969"/>
          <c:h val="0.35632035578885973"/>
        </c:manualLayout>
      </c:layout>
      <c:overlay val="0"/>
      <c:spPr>
        <a:solidFill>
          <a:schemeClr val="tx1"/>
        </a:solidFill>
      </c:spPr>
    </c:legend>
    <c:plotVisOnly val="1"/>
    <c:dispBlanksAs val="gap"/>
    <c:showDLblsOverMax val="0"/>
  </c:chart>
  <c:txPr>
    <a:bodyPr/>
    <a:lstStyle/>
    <a:p>
      <a:pPr>
        <a:defRPr sz="1800">
          <a:solidFill>
            <a:schemeClr val="bg1"/>
          </a:solidFill>
          <a:latin typeface="Century Gothic" panose="020B0502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195" tIns="47597" rIns="95195" bIns="47597"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195" tIns="47597" rIns="95195" bIns="47597" rtlCol="0"/>
          <a:lstStyle>
            <a:lvl1pPr algn="r">
              <a:defRPr sz="1300"/>
            </a:lvl1pPr>
          </a:lstStyle>
          <a:p>
            <a:fld id="{2EDAEA45-4BF9-4A41-8D8F-F6ACADF8C28D}" type="datetimeFigureOut">
              <a:rPr lang="en-US" smtClean="0"/>
              <a:t>12/16/2014</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5195" tIns="47597" rIns="95195" bIns="47597" rtlCol="0" anchor="ctr"/>
          <a:lstStyle/>
          <a:p>
            <a:endParaRPr lang="en-US"/>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5195" tIns="47597" rIns="95195" bIns="4759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195" tIns="47597" rIns="95195" bIns="4759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195" tIns="47597" rIns="95195" bIns="47597" rtlCol="0" anchor="b"/>
          <a:lstStyle>
            <a:lvl1pPr algn="r">
              <a:defRPr sz="1300"/>
            </a:lvl1pPr>
          </a:lstStyle>
          <a:p>
            <a:fld id="{8616A94B-DDDF-4FB3-A2D8-4CDA7766B3F5}" type="slidenum">
              <a:rPr lang="en-US" smtClean="0"/>
              <a:t>‹#›</a:t>
            </a:fld>
            <a:endParaRPr lang="en-US"/>
          </a:p>
        </p:txBody>
      </p:sp>
    </p:spTree>
    <p:extLst>
      <p:ext uri="{BB962C8B-B14F-4D97-AF65-F5344CB8AC3E}">
        <p14:creationId xmlns:p14="http://schemas.microsoft.com/office/powerpoint/2010/main" val="327894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(5 min.)</a:t>
            </a:r>
          </a:p>
          <a:p>
            <a:r>
              <a:rPr lang="en-US" b="1" dirty="0" smtClean="0"/>
              <a:t>Overview of the Strategic Planning</a:t>
            </a:r>
            <a:r>
              <a:rPr lang="en-US" b="1" baseline="0" dirty="0" smtClean="0"/>
              <a:t> Process</a:t>
            </a:r>
            <a:endParaRPr lang="en-US" b="0" dirty="0"/>
          </a:p>
        </p:txBody>
      </p:sp>
      <p:sp>
        <p:nvSpPr>
          <p:cNvPr id="4" name="Slide Number Placeholder 3"/>
          <p:cNvSpPr>
            <a:spLocks noGrp="1"/>
          </p:cNvSpPr>
          <p:nvPr>
            <p:ph type="sldNum" sz="quarter" idx="10"/>
          </p:nvPr>
        </p:nvSpPr>
        <p:spPr/>
        <p:txBody>
          <a:bodyPr/>
          <a:lstStyle/>
          <a:p>
            <a:fld id="{8616A94B-DDDF-4FB3-A2D8-4CDA7766B3F5}" type="slidenum">
              <a:rPr lang="en-US" smtClean="0"/>
              <a:t>1</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min.) break</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10</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(45 min.)</a:t>
            </a:r>
          </a:p>
          <a:p>
            <a:r>
              <a:rPr lang="en-US" b="1" baseline="0" dirty="0" smtClean="0"/>
              <a:t>Mission: </a:t>
            </a:r>
            <a:r>
              <a:rPr lang="en-US" b="0" baseline="0" dirty="0" smtClean="0"/>
              <a:t>What an organization does.  It is it’s core reason for existing and what it can </a:t>
            </a:r>
            <a:r>
              <a:rPr lang="en-US" b="0" baseline="0" smtClean="0"/>
              <a:t>do uniquely well.</a:t>
            </a:r>
            <a:endParaRPr lang="en-US" b="0" baseline="0" dirty="0" smtClean="0"/>
          </a:p>
          <a:p>
            <a:endParaRPr lang="en-US" b="0" baseline="0" dirty="0" smtClean="0"/>
          </a:p>
          <a:p>
            <a:r>
              <a:rPr lang="en-US" b="0" baseline="0" dirty="0" smtClean="0"/>
              <a:t>-(Snow Carding Exercise) record statements on Flip Chart Sheet.</a:t>
            </a:r>
          </a:p>
          <a:p>
            <a:r>
              <a:rPr lang="en-US" b="0" baseline="0" dirty="0" smtClean="0"/>
              <a:t>  -(20 min.) generating ideas</a:t>
            </a:r>
          </a:p>
          <a:p>
            <a:r>
              <a:rPr lang="en-US" b="0" baseline="0" dirty="0" smtClean="0"/>
              <a:t>  -(10 min.) break while Todd arranges into themes</a:t>
            </a:r>
          </a:p>
          <a:p>
            <a:r>
              <a:rPr lang="en-US" b="0" baseline="0" dirty="0" smtClean="0"/>
              <a:t>  -(15 min.) discussion/summary of values (underline “true” purpose statements within each-p.11)</a:t>
            </a:r>
          </a:p>
          <a:p>
            <a:endParaRPr lang="en-US" b="1" baseline="0" dirty="0" smtClean="0"/>
          </a:p>
          <a:p>
            <a:endParaRPr lang="en-US" b="1"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11</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a:t>
            </a:r>
          </a:p>
          <a:p>
            <a:endParaRPr lang="en-US" dirty="0" smtClean="0"/>
          </a:p>
          <a:p>
            <a:r>
              <a:rPr lang="en-US" b="1" dirty="0" smtClean="0"/>
              <a:t>Homework</a:t>
            </a:r>
          </a:p>
          <a:p>
            <a:r>
              <a:rPr lang="en-US" b="0" dirty="0" smtClean="0"/>
              <a:t>(See Watertown), Hopes for the Future</a:t>
            </a:r>
            <a:r>
              <a:rPr lang="en-US" b="0" baseline="0" dirty="0" smtClean="0"/>
              <a:t> (to be used for Vision Sketch)</a:t>
            </a:r>
            <a:endParaRPr lang="en-US" b="0" dirty="0" smtClean="0"/>
          </a:p>
          <a:p>
            <a:r>
              <a:rPr lang="en-US" dirty="0" smtClean="0"/>
              <a:t>Go</a:t>
            </a:r>
            <a:r>
              <a:rPr lang="en-US" baseline="0" dirty="0" smtClean="0"/>
              <a:t> to www.homework.com</a:t>
            </a:r>
          </a:p>
          <a:p>
            <a:endParaRPr lang="en-US" baseline="0" dirty="0" smtClean="0"/>
          </a:p>
          <a:p>
            <a:r>
              <a:rPr lang="en-US" baseline="0" dirty="0" smtClean="0"/>
              <a:t>Take the S.W.O.T. online survey</a:t>
            </a:r>
          </a:p>
          <a:p>
            <a:endParaRPr lang="en-US" baseline="0" dirty="0" smtClean="0"/>
          </a:p>
          <a:p>
            <a:r>
              <a:rPr lang="en-US" i="1" baseline="0" dirty="0" smtClean="0"/>
              <a:t>End of Day 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12</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min.)</a:t>
            </a:r>
          </a:p>
          <a:p>
            <a:r>
              <a:rPr lang="en-US" b="1" dirty="0" smtClean="0"/>
              <a:t>Brief</a:t>
            </a:r>
            <a:r>
              <a:rPr lang="en-US" b="1" baseline="0" dirty="0" smtClean="0"/>
              <a:t> Review</a:t>
            </a:r>
            <a:endParaRPr lang="en-US" baseline="0" dirty="0" smtClean="0"/>
          </a:p>
          <a:p>
            <a:r>
              <a:rPr lang="en-US" dirty="0" smtClean="0"/>
              <a:t>Last time we</a:t>
            </a:r>
            <a:r>
              <a:rPr lang="en-US" baseline="0" dirty="0" smtClean="0"/>
              <a:t> worked on the Plan for Planning, identified stakeholders, mandates, values, and mission.</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13</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min.)</a:t>
            </a:r>
          </a:p>
          <a:p>
            <a:r>
              <a:rPr lang="en-US" b="1" dirty="0" smtClean="0"/>
              <a:t>Schedule</a:t>
            </a:r>
            <a:r>
              <a:rPr lang="en-US" baseline="0" dirty="0" smtClean="0"/>
              <a:t> </a:t>
            </a:r>
          </a:p>
          <a:p>
            <a:r>
              <a:rPr lang="en-US" dirty="0" smtClean="0"/>
              <a:t>Today will talk</a:t>
            </a:r>
            <a:r>
              <a:rPr lang="en-US" baseline="0" dirty="0" smtClean="0"/>
              <a:t> about the results of the S.W.O.T. survey, sketch out a vision for the Plan, and identify strategic issues.</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14</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a:t>
            </a:r>
          </a:p>
          <a:p>
            <a:r>
              <a:rPr lang="en-US" b="1" dirty="0" smtClean="0"/>
              <a:t>S.W.O.T. results</a:t>
            </a:r>
          </a:p>
          <a:p>
            <a:pPr marL="171450" indent="-171450">
              <a:buFont typeface="Arial" panose="020B0604020202020204" pitchFamily="34" charset="0"/>
              <a:buChar char="•"/>
            </a:pPr>
            <a:r>
              <a:rPr lang="en-US" b="0" dirty="0" smtClean="0"/>
              <a:t>Primary</a:t>
            </a:r>
            <a:r>
              <a:rPr lang="en-US" b="0" baseline="0" dirty="0" smtClean="0"/>
              <a:t> themes</a:t>
            </a:r>
          </a:p>
          <a:p>
            <a:pPr marL="171450" indent="-171450">
              <a:buFont typeface="Arial" panose="020B0604020202020204" pitchFamily="34" charset="0"/>
              <a:buChar char="•"/>
            </a:pPr>
            <a:r>
              <a:rPr lang="en-US" b="0" baseline="0" dirty="0" smtClean="0"/>
              <a:t>What are the nuggets that we can work with?</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(45 min.)</a:t>
            </a:r>
          </a:p>
          <a:p>
            <a:pPr marL="0" indent="0">
              <a:buFont typeface="Arial" panose="020B0604020202020204" pitchFamily="34" charset="0"/>
              <a:buNone/>
            </a:pPr>
            <a:r>
              <a:rPr lang="en-US" b="1" baseline="0" dirty="0" smtClean="0"/>
              <a:t>Vision Sketch Refinement</a:t>
            </a:r>
          </a:p>
          <a:p>
            <a:pPr marL="0" indent="0">
              <a:buFont typeface="Arial" panose="020B0604020202020204" pitchFamily="34" charset="0"/>
              <a:buNone/>
            </a:pPr>
            <a:r>
              <a:rPr lang="en-US" b="0" baseline="0" dirty="0" smtClean="0"/>
              <a:t>What does Grant County government want to look like in the future?  Other than the S.W.O.T. are there any other Hopes for the Future? (Internal and Organizational vs. External and Community-Orientated)  In particular, within the government, what you can control…</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-(Snow Carding Exercise) record statements on Flip Chart Sheet.</a:t>
            </a:r>
          </a:p>
          <a:p>
            <a:r>
              <a:rPr lang="en-US" b="0" baseline="0" dirty="0" smtClean="0"/>
              <a:t>  -(20 min.) generating ideas</a:t>
            </a:r>
          </a:p>
          <a:p>
            <a:r>
              <a:rPr lang="en-US" b="0" baseline="0" dirty="0" smtClean="0"/>
              <a:t>  -(10 min.) break while Todd arranges into themes</a:t>
            </a:r>
          </a:p>
          <a:p>
            <a:r>
              <a:rPr lang="en-US" b="0" baseline="0" dirty="0" smtClean="0"/>
              <a:t>  -(15 min.) discussion/summary of values</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dirty="0" smtClean="0"/>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15</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solidFill>
                  <a:schemeClr val="bg1"/>
                </a:solidFill>
                <a:latin typeface="Century Gothic" pitchFamily="34" charset="0"/>
              </a:rPr>
              <a:t>(1 </a:t>
            </a:r>
            <a:r>
              <a:rPr lang="en-US" sz="2400" b="0" dirty="0" err="1" smtClean="0">
                <a:solidFill>
                  <a:schemeClr val="bg1"/>
                </a:solidFill>
                <a:latin typeface="Century Gothic" pitchFamily="34" charset="0"/>
              </a:rPr>
              <a:t>hr</a:t>
            </a:r>
            <a:r>
              <a:rPr lang="en-US" sz="2400" b="0" dirty="0" smtClean="0">
                <a:solidFill>
                  <a:schemeClr val="bg1"/>
                </a:solidFill>
                <a:latin typeface="Century Gothic" pitchFamily="34" charset="0"/>
              </a:rPr>
              <a:t>, 15 min.)</a:t>
            </a:r>
          </a:p>
          <a:p>
            <a:r>
              <a:rPr lang="en-US" sz="2400" b="1" dirty="0" smtClean="0">
                <a:solidFill>
                  <a:schemeClr val="bg1"/>
                </a:solidFill>
                <a:latin typeface="Century Gothic" pitchFamily="34" charset="0"/>
              </a:rPr>
              <a:t>Strategic Issues</a:t>
            </a:r>
          </a:p>
          <a:p>
            <a:endParaRPr lang="en-US" sz="2400" b="1" dirty="0" smtClean="0">
              <a:solidFill>
                <a:srgbClr val="FFC000"/>
              </a:solidFill>
              <a:latin typeface="Century Gothic" pitchFamily="34" charset="0"/>
            </a:endParaRPr>
          </a:p>
          <a:p>
            <a:pPr marL="0" indent="0">
              <a:buFont typeface="Arial" panose="020B0604020202020204" pitchFamily="34" charset="0"/>
              <a:buNone/>
            </a:pPr>
            <a:r>
              <a:rPr lang="en-US" sz="2000" dirty="0" smtClean="0">
                <a:solidFill>
                  <a:schemeClr val="bg1"/>
                </a:solidFill>
                <a:latin typeface="Century Gothic" pitchFamily="34" charset="0"/>
              </a:rPr>
              <a:t>1.  What is the issue? </a:t>
            </a:r>
          </a:p>
          <a:p>
            <a:r>
              <a:rPr lang="en-US" sz="1600" dirty="0" smtClean="0">
                <a:solidFill>
                  <a:schemeClr val="bg1"/>
                </a:solidFill>
                <a:latin typeface="Century Gothic" pitchFamily="34" charset="0"/>
              </a:rPr>
              <a:t>      (needs to have more than one answer)</a:t>
            </a:r>
          </a:p>
          <a:p>
            <a:pPr marL="0" indent="0">
              <a:buFont typeface="Arial" panose="020B0604020202020204" pitchFamily="34" charset="0"/>
              <a:buNone/>
            </a:pPr>
            <a:endParaRPr lang="en-US" sz="2400" dirty="0" smtClean="0">
              <a:solidFill>
                <a:schemeClr val="bg1"/>
              </a:solidFill>
              <a:latin typeface="Century Gothic" pitchFamily="34" charset="0"/>
            </a:endParaRPr>
          </a:p>
          <a:p>
            <a:pPr marL="0" indent="0">
              <a:buFont typeface="Arial" panose="020B0604020202020204" pitchFamily="34" charset="0"/>
              <a:buNone/>
            </a:pPr>
            <a:r>
              <a:rPr lang="en-US" sz="2400" dirty="0" smtClean="0">
                <a:solidFill>
                  <a:schemeClr val="bg1"/>
                </a:solidFill>
                <a:latin typeface="Century Gothic" pitchFamily="34" charset="0"/>
              </a:rPr>
              <a:t>2.</a:t>
            </a:r>
            <a:r>
              <a:rPr lang="en-US" sz="2400" baseline="0" dirty="0" smtClean="0">
                <a:solidFill>
                  <a:schemeClr val="bg1"/>
                </a:solidFill>
                <a:latin typeface="Century Gothic" pitchFamily="34" charset="0"/>
              </a:rPr>
              <a:t>  </a:t>
            </a:r>
            <a:r>
              <a:rPr lang="en-US" sz="2000" dirty="0" smtClean="0">
                <a:solidFill>
                  <a:schemeClr val="bg1"/>
                </a:solidFill>
                <a:latin typeface="Century Gothic" pitchFamily="34" charset="0"/>
              </a:rPr>
              <a:t>Why is it an issue? Why does it exist?  Is it related to:</a:t>
            </a:r>
          </a:p>
          <a:p>
            <a:pPr marL="1714500" lvl="3" indent="-342900">
              <a:buFont typeface="Arial" panose="020B0604020202020204" pitchFamily="34" charset="0"/>
              <a:buChar char="•"/>
            </a:pPr>
            <a:r>
              <a:rPr lang="en-US" sz="2000" dirty="0" smtClean="0">
                <a:solidFill>
                  <a:schemeClr val="bg1"/>
                </a:solidFill>
                <a:latin typeface="Century Gothic" pitchFamily="34" charset="0"/>
              </a:rPr>
              <a:t>Values</a:t>
            </a:r>
          </a:p>
          <a:p>
            <a:pPr marL="1714500" lvl="3" indent="-342900">
              <a:buFont typeface="Arial" panose="020B0604020202020204" pitchFamily="34" charset="0"/>
              <a:buChar char="•"/>
            </a:pPr>
            <a:r>
              <a:rPr lang="en-US" sz="2000" dirty="0" smtClean="0">
                <a:solidFill>
                  <a:schemeClr val="bg1"/>
                </a:solidFill>
                <a:latin typeface="Century Gothic" pitchFamily="34" charset="0"/>
              </a:rPr>
              <a:t>Mission</a:t>
            </a:r>
          </a:p>
          <a:p>
            <a:pPr marL="1714500" lvl="3" indent="-342900">
              <a:buFont typeface="Arial" panose="020B0604020202020204" pitchFamily="34" charset="0"/>
              <a:buChar char="•"/>
            </a:pPr>
            <a:r>
              <a:rPr lang="en-US" sz="2000" dirty="0" smtClean="0">
                <a:solidFill>
                  <a:schemeClr val="bg1"/>
                </a:solidFill>
                <a:latin typeface="Century Gothic" pitchFamily="34" charset="0"/>
              </a:rPr>
              <a:t>Mandates</a:t>
            </a:r>
          </a:p>
          <a:p>
            <a:pPr marL="1714500" lvl="3" indent="-342900">
              <a:buFont typeface="Arial" panose="020B0604020202020204" pitchFamily="34" charset="0"/>
              <a:buChar char="•"/>
            </a:pPr>
            <a:r>
              <a:rPr lang="en-US" sz="2000" dirty="0" smtClean="0">
                <a:solidFill>
                  <a:schemeClr val="bg1"/>
                </a:solidFill>
                <a:latin typeface="Century Gothic" pitchFamily="34" charset="0"/>
              </a:rPr>
              <a:t>Strengths</a:t>
            </a:r>
          </a:p>
          <a:p>
            <a:pPr marL="1714500" lvl="3" indent="-342900">
              <a:buFont typeface="Arial" panose="020B0604020202020204" pitchFamily="34" charset="0"/>
              <a:buChar char="•"/>
            </a:pPr>
            <a:r>
              <a:rPr lang="en-US" sz="2000" dirty="0" smtClean="0">
                <a:solidFill>
                  <a:schemeClr val="bg1"/>
                </a:solidFill>
                <a:latin typeface="Century Gothic" pitchFamily="34" charset="0"/>
              </a:rPr>
              <a:t>Weaknesses</a:t>
            </a:r>
          </a:p>
          <a:p>
            <a:pPr marL="1714500" lvl="3" indent="-342900">
              <a:buFont typeface="Arial" panose="020B0604020202020204" pitchFamily="34" charset="0"/>
              <a:buChar char="•"/>
            </a:pPr>
            <a:r>
              <a:rPr lang="en-US" sz="2000" dirty="0" smtClean="0">
                <a:solidFill>
                  <a:schemeClr val="bg1"/>
                </a:solidFill>
                <a:latin typeface="Century Gothic" pitchFamily="34" charset="0"/>
              </a:rPr>
              <a:t>Opportunities</a:t>
            </a:r>
          </a:p>
          <a:p>
            <a:pPr marL="1714500" lvl="3" indent="-342900">
              <a:buFont typeface="Arial" panose="020B0604020202020204" pitchFamily="34" charset="0"/>
              <a:buChar char="•"/>
            </a:pPr>
            <a:r>
              <a:rPr lang="en-US" sz="2000" dirty="0" smtClean="0">
                <a:solidFill>
                  <a:schemeClr val="bg1"/>
                </a:solidFill>
                <a:latin typeface="Century Gothic" pitchFamily="34" charset="0"/>
              </a:rPr>
              <a:t>Threats</a:t>
            </a:r>
          </a:p>
          <a:p>
            <a:pPr marL="0" indent="0">
              <a:buFont typeface="Arial" panose="020B0604020202020204" pitchFamily="34" charset="0"/>
              <a:buNone/>
            </a:pPr>
            <a:endParaRPr lang="en-US" sz="2000" dirty="0" smtClean="0">
              <a:solidFill>
                <a:schemeClr val="bg1"/>
              </a:solidFill>
              <a:latin typeface="Century Gothic" pitchFamily="34" charset="0"/>
            </a:endParaRPr>
          </a:p>
          <a:p>
            <a:pPr marL="0" indent="0">
              <a:buFont typeface="Arial" panose="020B0604020202020204" pitchFamily="34" charset="0"/>
              <a:buNone/>
            </a:pPr>
            <a:r>
              <a:rPr lang="en-US" sz="2000" dirty="0" smtClean="0">
                <a:solidFill>
                  <a:schemeClr val="bg1"/>
                </a:solidFill>
                <a:latin typeface="Century Gothic" pitchFamily="34" charset="0"/>
              </a:rPr>
              <a:t>3.</a:t>
            </a:r>
            <a:r>
              <a:rPr lang="en-US" sz="2000" baseline="0" dirty="0" smtClean="0">
                <a:solidFill>
                  <a:schemeClr val="bg1"/>
                </a:solidFill>
                <a:latin typeface="Century Gothic" pitchFamily="34" charset="0"/>
              </a:rPr>
              <a:t>  </a:t>
            </a:r>
            <a:r>
              <a:rPr lang="en-US" sz="2000" dirty="0" smtClean="0">
                <a:solidFill>
                  <a:schemeClr val="bg1"/>
                </a:solidFill>
                <a:latin typeface="Century Gothic" pitchFamily="34" charset="0"/>
              </a:rPr>
              <a:t>What are the consequences for not addressing the issue?</a:t>
            </a:r>
          </a:p>
          <a:p>
            <a:pPr marL="0" indent="0">
              <a:buFont typeface="Arial" panose="020B0604020202020204" pitchFamily="34" charset="0"/>
              <a:buNone/>
            </a:pPr>
            <a:r>
              <a:rPr lang="en-US" sz="2000" dirty="0" smtClean="0">
                <a:solidFill>
                  <a:schemeClr val="bg1"/>
                </a:solidFill>
                <a:latin typeface="Century Gothic" pitchFamily="34" charset="0"/>
              </a:rPr>
              <a:t>4.  How will we know when the issue has been successfully addressed?</a:t>
            </a:r>
          </a:p>
          <a:p>
            <a:pPr marL="342900" indent="-342900">
              <a:buFont typeface="Arial" panose="020B0604020202020204" pitchFamily="34" charset="0"/>
              <a:buChar char="•"/>
            </a:pPr>
            <a:endParaRPr lang="en-US" sz="2000" dirty="0" smtClean="0">
              <a:solidFill>
                <a:schemeClr val="bg1"/>
              </a:solidFill>
              <a:latin typeface="Century Gothic" pitchFamily="34" charset="0"/>
            </a:endParaRPr>
          </a:p>
          <a:p>
            <a:pPr marL="0" indent="0">
              <a:buFont typeface="Arial" panose="020B0604020202020204" pitchFamily="34" charset="0"/>
              <a:buNone/>
            </a:pPr>
            <a:r>
              <a:rPr lang="en-US" sz="2000" dirty="0" smtClean="0">
                <a:solidFill>
                  <a:schemeClr val="bg1"/>
                </a:solidFill>
                <a:latin typeface="Century Gothic" pitchFamily="34" charset="0"/>
              </a:rPr>
              <a:t>(1) Issue per Post-It.  Answer</a:t>
            </a:r>
            <a:r>
              <a:rPr lang="en-US" sz="2000" baseline="0" dirty="0" smtClean="0">
                <a:solidFill>
                  <a:schemeClr val="bg1"/>
                </a:solidFill>
                <a:latin typeface="Century Gothic" pitchFamily="34" charset="0"/>
              </a:rPr>
              <a:t> (1-4) on each Post-It.</a:t>
            </a:r>
            <a:endParaRPr lang="en-US" sz="2000" dirty="0" smtClean="0">
              <a:solidFill>
                <a:schemeClr val="bg1"/>
              </a:solidFill>
              <a:latin typeface="Century Gothic" pitchFamily="34" charset="0"/>
            </a:endParaRPr>
          </a:p>
          <a:p>
            <a:r>
              <a:rPr lang="en-US" sz="2000" b="0" baseline="0" dirty="0" smtClean="0"/>
              <a:t>-(Snow Carding Exercise) record statements on Flip Chart Sheet.</a:t>
            </a:r>
          </a:p>
          <a:p>
            <a:r>
              <a:rPr lang="en-US" sz="2000" b="0" baseline="0" dirty="0" smtClean="0"/>
              <a:t>  -(30 min., 10 for explanation, 20 for ideas) generating ideas</a:t>
            </a:r>
          </a:p>
          <a:p>
            <a:r>
              <a:rPr lang="en-US" sz="2000" b="0" baseline="0" dirty="0" smtClean="0"/>
              <a:t>  -(15 min.) break while Todd arranges into themes</a:t>
            </a:r>
          </a:p>
          <a:p>
            <a:r>
              <a:rPr lang="en-US" sz="2000" b="0" baseline="0" dirty="0" smtClean="0">
                <a:solidFill>
                  <a:schemeClr val="bg1"/>
                </a:solidFill>
                <a:latin typeface="Century Gothic" pitchFamily="34" charset="0"/>
              </a:rPr>
              <a:t>  -(30 min.) discussion and summary of strategic issues</a:t>
            </a:r>
            <a:endParaRPr lang="en-US" sz="2000" b="1" baseline="0" dirty="0" smtClean="0">
              <a:solidFill>
                <a:schemeClr val="bg1"/>
              </a:solidFill>
              <a:latin typeface="Century Gothic" pitchFamily="34" charset="0"/>
            </a:endParaRPr>
          </a:p>
          <a:p>
            <a:pPr marL="0" indent="0">
              <a:buFont typeface="Arial" panose="020B0604020202020204" pitchFamily="34" charset="0"/>
              <a:buNone/>
            </a:pPr>
            <a:endParaRPr lang="en-US" sz="2000" b="1" dirty="0" smtClean="0">
              <a:solidFill>
                <a:schemeClr val="bg1"/>
              </a:solidFill>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16</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chemeClr val="bg1"/>
                </a:solidFill>
                <a:latin typeface="Century Gothic" pitchFamily="34" charset="0"/>
              </a:rPr>
              <a:t>(20 min.)</a:t>
            </a:r>
          </a:p>
          <a:p>
            <a:r>
              <a:rPr lang="en-US" sz="2400" dirty="0" smtClean="0">
                <a:solidFill>
                  <a:schemeClr val="bg1"/>
                </a:solidFill>
                <a:latin typeface="Century Gothic" pitchFamily="34" charset="0"/>
              </a:rPr>
              <a:t>How</a:t>
            </a:r>
            <a:r>
              <a:rPr lang="en-US" sz="2400" baseline="0" dirty="0" smtClean="0">
                <a:solidFill>
                  <a:schemeClr val="bg1"/>
                </a:solidFill>
                <a:latin typeface="Century Gothic" pitchFamily="34" charset="0"/>
              </a:rPr>
              <a:t> do we prioritize our strategic issues?  Here are some examples: </a:t>
            </a:r>
          </a:p>
          <a:p>
            <a:pPr marL="342900" lvl="0" indent="-342900">
              <a:buFont typeface="Arial" panose="020B0604020202020204" pitchFamily="34" charset="0"/>
              <a:buChar char="•"/>
            </a:pPr>
            <a:r>
              <a:rPr lang="en-US" sz="2400" dirty="0" smtClean="0">
                <a:solidFill>
                  <a:schemeClr val="bg1"/>
                </a:solidFill>
                <a:latin typeface="Century Gothic" pitchFamily="34" charset="0"/>
              </a:rPr>
              <a:t>Readiness</a:t>
            </a:r>
          </a:p>
          <a:p>
            <a:pPr marL="342900" lvl="0" indent="-342900">
              <a:buFont typeface="Arial" panose="020B0604020202020204" pitchFamily="34" charset="0"/>
              <a:buChar char="•"/>
            </a:pPr>
            <a:r>
              <a:rPr lang="en-US" sz="2400" dirty="0" smtClean="0">
                <a:solidFill>
                  <a:schemeClr val="bg1"/>
                </a:solidFill>
                <a:latin typeface="Century Gothic" pitchFamily="34" charset="0"/>
              </a:rPr>
              <a:t>Capability</a:t>
            </a:r>
          </a:p>
          <a:p>
            <a:pPr marL="342900" lvl="0" indent="-342900">
              <a:buFont typeface="Arial" panose="020B0604020202020204" pitchFamily="34" charset="0"/>
              <a:buChar char="•"/>
            </a:pPr>
            <a:r>
              <a:rPr lang="en-US" sz="2400" dirty="0" smtClean="0">
                <a:solidFill>
                  <a:schemeClr val="bg1"/>
                </a:solidFill>
                <a:latin typeface="Century Gothic" pitchFamily="34" charset="0"/>
              </a:rPr>
              <a:t>Energy/Passion</a:t>
            </a:r>
          </a:p>
          <a:p>
            <a:pPr marL="342900" lvl="0" indent="-342900">
              <a:buFont typeface="Arial" panose="020B0604020202020204" pitchFamily="34" charset="0"/>
              <a:buChar char="•"/>
            </a:pPr>
            <a:r>
              <a:rPr lang="en-US" sz="2400" dirty="0" smtClean="0">
                <a:solidFill>
                  <a:schemeClr val="bg1"/>
                </a:solidFill>
                <a:latin typeface="Century Gothic" pitchFamily="34" charset="0"/>
              </a:rPr>
              <a:t>Sequencing</a:t>
            </a:r>
          </a:p>
          <a:p>
            <a:pPr marL="342900" lvl="0" indent="-342900">
              <a:buFont typeface="Arial" panose="020B0604020202020204" pitchFamily="34" charset="0"/>
              <a:buChar char="•"/>
            </a:pPr>
            <a:r>
              <a:rPr lang="en-US" sz="2400" dirty="0" smtClean="0">
                <a:solidFill>
                  <a:schemeClr val="bg1"/>
                </a:solidFill>
                <a:latin typeface="Century Gothic" pitchFamily="34" charset="0"/>
              </a:rPr>
              <a:t>Other</a:t>
            </a:r>
          </a:p>
          <a:p>
            <a:pPr marL="800100" lvl="1" indent="-342900">
              <a:buFont typeface="Arial" panose="020B0604020202020204" pitchFamily="34" charset="0"/>
              <a:buChar char="•"/>
            </a:pPr>
            <a:endParaRPr lang="en-US" sz="2400" dirty="0" smtClean="0">
              <a:solidFill>
                <a:schemeClr val="bg1"/>
              </a:solidFill>
              <a:latin typeface="Century Gothic" pitchFamily="34" charset="0"/>
            </a:endParaRPr>
          </a:p>
          <a:p>
            <a:pPr marL="0" lvl="0" indent="0">
              <a:buFont typeface="Arial" panose="020B0604020202020204" pitchFamily="34" charset="0"/>
              <a:buNone/>
            </a:pPr>
            <a:r>
              <a:rPr lang="en-US" sz="2400" dirty="0" smtClean="0">
                <a:solidFill>
                  <a:schemeClr val="bg1"/>
                </a:solidFill>
                <a:latin typeface="Century Gothic" pitchFamily="34" charset="0"/>
              </a:rPr>
              <a:t>For our Plan, what factors do you want to consider</a:t>
            </a:r>
            <a:r>
              <a:rPr lang="en-US" sz="2400" baseline="0" dirty="0" smtClean="0">
                <a:solidFill>
                  <a:schemeClr val="bg1"/>
                </a:solidFill>
                <a:latin typeface="Century Gothic" pitchFamily="34" charset="0"/>
              </a:rPr>
              <a:t> for prioritizing the strategic issues?</a:t>
            </a:r>
          </a:p>
          <a:p>
            <a:pPr marL="0" lvl="0" indent="0">
              <a:buFont typeface="Arial" panose="020B0604020202020204" pitchFamily="34" charset="0"/>
              <a:buNone/>
            </a:pPr>
            <a:endParaRPr lang="en-US" sz="2400" baseline="0" dirty="0" smtClean="0">
              <a:solidFill>
                <a:schemeClr val="bg1"/>
              </a:solidFill>
              <a:latin typeface="Century Gothic" pitchFamily="34" charset="0"/>
            </a:endParaRPr>
          </a:p>
          <a:p>
            <a:pPr marL="0" lvl="0" indent="0">
              <a:buFont typeface="Arial" panose="020B0604020202020204" pitchFamily="34" charset="0"/>
              <a:buNone/>
            </a:pPr>
            <a:r>
              <a:rPr lang="en-US" sz="2400" baseline="0" dirty="0" smtClean="0">
                <a:solidFill>
                  <a:schemeClr val="bg1"/>
                </a:solidFill>
                <a:latin typeface="Century Gothic" pitchFamily="34" charset="0"/>
              </a:rPr>
              <a:t>(10 min.)</a:t>
            </a:r>
          </a:p>
          <a:p>
            <a:pPr marL="0" lvl="0" indent="0">
              <a:buFont typeface="Arial" panose="020B0604020202020204" pitchFamily="34" charset="0"/>
              <a:buNone/>
            </a:pPr>
            <a:r>
              <a:rPr lang="en-US" sz="2400" baseline="0" dirty="0" smtClean="0">
                <a:solidFill>
                  <a:schemeClr val="bg1"/>
                </a:solidFill>
                <a:latin typeface="Century Gothic" pitchFamily="34" charset="0"/>
              </a:rPr>
              <a:t>Homework for next time</a:t>
            </a:r>
          </a:p>
          <a:p>
            <a:pPr marL="0" lvl="0" indent="0">
              <a:buFont typeface="Arial" panose="020B0604020202020204" pitchFamily="34" charset="0"/>
              <a:buNone/>
            </a:pPr>
            <a:r>
              <a:rPr lang="en-US" sz="2400" baseline="0" dirty="0" smtClean="0">
                <a:solidFill>
                  <a:schemeClr val="bg1"/>
                </a:solidFill>
                <a:latin typeface="Century Gothic" pitchFamily="34" charset="0"/>
              </a:rPr>
              <a:t>Go to the Online assessment and cast your “votes” for the strategic issues.  We will examine the results at our next workshop.</a:t>
            </a:r>
          </a:p>
          <a:p>
            <a:pPr marL="0" lvl="0" indent="0">
              <a:buFont typeface="Arial" panose="020B0604020202020204" pitchFamily="34" charset="0"/>
              <a:buNone/>
            </a:pPr>
            <a:endParaRPr lang="en-US" sz="2400" dirty="0" smtClean="0">
              <a:solidFill>
                <a:schemeClr val="bg1"/>
              </a:solidFill>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17</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min.)</a:t>
            </a:r>
          </a:p>
          <a:p>
            <a:r>
              <a:rPr lang="en-US" b="1" dirty="0" smtClean="0"/>
              <a:t>Brief</a:t>
            </a:r>
            <a:r>
              <a:rPr lang="en-US" b="1" baseline="0" dirty="0" smtClean="0"/>
              <a:t> Review</a:t>
            </a:r>
            <a:endParaRPr lang="en-US" baseline="0" dirty="0" smtClean="0"/>
          </a:p>
          <a:p>
            <a:r>
              <a:rPr lang="en-US" dirty="0" smtClean="0"/>
              <a:t>Last time we met, we generating</a:t>
            </a:r>
            <a:r>
              <a:rPr lang="en-US" baseline="0" dirty="0" smtClean="0"/>
              <a:t> strategic issues and then voted for those we felt were the most important.  </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18</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min.)</a:t>
            </a:r>
          </a:p>
          <a:p>
            <a:r>
              <a:rPr lang="en-US" b="1" dirty="0" smtClean="0"/>
              <a:t>Schedule</a:t>
            </a:r>
            <a:endParaRPr lang="en-US" dirty="0" smtClean="0"/>
          </a:p>
          <a:p>
            <a:r>
              <a:rPr lang="en-US" dirty="0" smtClean="0"/>
              <a:t>Today, we are going to take the</a:t>
            </a:r>
            <a:r>
              <a:rPr lang="en-US" baseline="0" dirty="0" smtClean="0"/>
              <a:t> results of that poll and begin developing strategies to address those issues.  By the end of the workshop, we will have in place an action plan for addressing the most pressing needs facing Grant County.</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19</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min.)</a:t>
            </a:r>
          </a:p>
          <a:p>
            <a:r>
              <a:rPr lang="en-US" b="1" dirty="0" smtClean="0"/>
              <a:t>Structure</a:t>
            </a:r>
            <a:r>
              <a:rPr lang="en-US" dirty="0" smtClean="0"/>
              <a:t> </a:t>
            </a:r>
          </a:p>
          <a:p>
            <a:r>
              <a:rPr lang="en-US" dirty="0" smtClean="0"/>
              <a:t>After</a:t>
            </a:r>
            <a:r>
              <a:rPr lang="en-US" baseline="0" dirty="0" smtClean="0"/>
              <a:t> speaking with Chairman Keeney, we agreed to try and update the Plan with </a:t>
            </a:r>
            <a:r>
              <a:rPr lang="en-US" dirty="0" smtClean="0"/>
              <a:t>(3)</a:t>
            </a:r>
            <a:r>
              <a:rPr lang="en-US" baseline="0" dirty="0" smtClean="0"/>
              <a:t> 3-hour workshops. If we end up needing a little more time, we may have to schedule an additional workshop just to get things wrapped up.</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strategy? (action, initiative,</a:t>
            </a:r>
            <a:r>
              <a:rPr lang="en-US" baseline="0" dirty="0" smtClean="0"/>
              <a:t> policy)</a:t>
            </a: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20</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notes onto flip chart sheet.</a:t>
            </a:r>
          </a:p>
          <a:p>
            <a:endParaRPr lang="en-US" dirty="0" smtClean="0"/>
          </a:p>
          <a:p>
            <a:r>
              <a:rPr lang="en-US" dirty="0" smtClean="0"/>
              <a:t>What are ready to work on?  (Readiness) (Capability)</a:t>
            </a:r>
            <a:r>
              <a:rPr lang="en-US" baseline="0" dirty="0" smtClean="0"/>
              <a:t> (Energy/Passion)</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21</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smtClean="0">
                <a:solidFill>
                  <a:schemeClr val="bg1"/>
                </a:solidFill>
                <a:latin typeface="Century Gothic" panose="020B0502020202020204" pitchFamily="34" charset="0"/>
              </a:rPr>
              <a:t>A strategic plan is…</a:t>
            </a:r>
          </a:p>
          <a:p>
            <a:pPr>
              <a:lnSpc>
                <a:spcPct val="150000"/>
              </a:lnSpc>
            </a:pPr>
            <a:endParaRPr lang="en-US" sz="300" dirty="0" smtClean="0">
              <a:solidFill>
                <a:schemeClr val="bg1"/>
              </a:solidFill>
              <a:latin typeface="Century Gothic" panose="020B0502020202020204" pitchFamily="34" charset="0"/>
            </a:endParaRPr>
          </a:p>
          <a:p>
            <a:pPr>
              <a:lnSpc>
                <a:spcPct val="150000"/>
              </a:lnSpc>
            </a:pPr>
            <a:r>
              <a:rPr lang="en-US" sz="1200" dirty="0" smtClean="0">
                <a:solidFill>
                  <a:schemeClr val="bg1"/>
                </a:solidFill>
                <a:latin typeface="Century Gothic" panose="020B0502020202020204" pitchFamily="34" charset="0"/>
              </a:rPr>
              <a:t>“</a:t>
            </a:r>
            <a:r>
              <a:rPr lang="en-US" sz="1200" i="1" dirty="0" smtClean="0">
                <a:solidFill>
                  <a:schemeClr val="bg1"/>
                </a:solidFill>
                <a:latin typeface="Century Gothic" panose="020B0502020202020204" pitchFamily="34" charset="0"/>
              </a:rPr>
              <a:t>a disciplined effort to produce fundamental decisions and actions that shape and guide what an organization (or other entity) is, what it does, and why it does it</a:t>
            </a:r>
            <a:r>
              <a:rPr lang="en-US" sz="1200" dirty="0" smtClean="0">
                <a:solidFill>
                  <a:schemeClr val="bg1"/>
                </a:solidFill>
                <a:latin typeface="Century Gothic" panose="020B0502020202020204" pitchFamily="34" charset="0"/>
              </a:rPr>
              <a:t>” </a:t>
            </a:r>
          </a:p>
          <a:p>
            <a:pPr>
              <a:lnSpc>
                <a:spcPct val="150000"/>
              </a:lnSpc>
            </a:pPr>
            <a:endParaRPr lang="en-US" sz="1200" dirty="0" smtClean="0">
              <a:solidFill>
                <a:schemeClr val="bg1"/>
              </a:solidFill>
              <a:latin typeface="Century Gothic" panose="020B0502020202020204" pitchFamily="34" charset="0"/>
            </a:endParaRPr>
          </a:p>
          <a:p>
            <a:pPr>
              <a:lnSpc>
                <a:spcPct val="150000"/>
              </a:lnSpc>
            </a:pPr>
            <a:r>
              <a:rPr lang="en-US" sz="1200" dirty="0" smtClean="0">
                <a:solidFill>
                  <a:schemeClr val="bg1"/>
                </a:solidFill>
                <a:latin typeface="Century Gothic" panose="020B0502020202020204" pitchFamily="34" charset="0"/>
              </a:rPr>
              <a:t>In other words,</a:t>
            </a:r>
            <a:r>
              <a:rPr lang="en-US" sz="1200" baseline="0" dirty="0" smtClean="0">
                <a:solidFill>
                  <a:schemeClr val="bg1"/>
                </a:solidFill>
                <a:latin typeface="Century Gothic" panose="020B0502020202020204" pitchFamily="34" charset="0"/>
              </a:rPr>
              <a:t> it helps you define:</a:t>
            </a:r>
            <a:endParaRPr lang="en-US" sz="1200" dirty="0" smtClean="0">
              <a:solidFill>
                <a:schemeClr val="bg1"/>
              </a:solidFill>
              <a:latin typeface="Century Gothic" panose="020B0502020202020204" pitchFamily="34" charset="0"/>
            </a:endParaRPr>
          </a:p>
          <a:p>
            <a:pPr marL="457200" indent="-457200">
              <a:lnSpc>
                <a:spcPct val="150000"/>
              </a:lnSpc>
              <a:buFont typeface="+mj-lt"/>
              <a:buAutoNum type="arabicPeriod"/>
            </a:pPr>
            <a:r>
              <a:rPr lang="en-US" sz="1200" dirty="0" smtClean="0">
                <a:solidFill>
                  <a:schemeClr val="bg1"/>
                </a:solidFill>
                <a:latin typeface="Century Gothic" panose="020B0502020202020204" pitchFamily="34" charset="0"/>
              </a:rPr>
              <a:t>What to do.</a:t>
            </a:r>
          </a:p>
          <a:p>
            <a:pPr marL="457200" indent="-457200">
              <a:lnSpc>
                <a:spcPct val="150000"/>
              </a:lnSpc>
              <a:buFont typeface="+mj-lt"/>
              <a:buAutoNum type="arabicPeriod"/>
            </a:pPr>
            <a:r>
              <a:rPr lang="en-US" sz="1200" dirty="0" smtClean="0">
                <a:solidFill>
                  <a:schemeClr val="bg1"/>
                </a:solidFill>
                <a:latin typeface="Century Gothic" panose="020B0502020202020204" pitchFamily="34" charset="0"/>
              </a:rPr>
              <a:t>How to do it.</a:t>
            </a: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22</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Committee members developed the following statements to describe the mission of the Grant County Board: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provide the Public with goods and services at a cost-efficient manner.”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serve the Public.”</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collect property taxes and set policy as to how those taxes will be used for the good of the Public.”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23</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Committee members identified the following values of the Grant County Board: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Integrity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Efficiency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Respect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Honesty</a:t>
            </a:r>
          </a:p>
          <a:p>
            <a:r>
              <a:rPr lang="en-US" sz="1200" kern="1200" dirty="0" smtClean="0">
                <a:solidFill>
                  <a:schemeClr val="tx1"/>
                </a:solidFill>
                <a:effectLst/>
                <a:latin typeface="+mn-lt"/>
                <a:ea typeface="+mn-ea"/>
                <a:cs typeface="+mn-cs"/>
              </a:rPr>
              <a:t>These are the guiding principles in which the Grant County Board will act and how it is to be perceived by its stakeholders.</a:t>
            </a: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24</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Administrative Committee reviewed the results of the 2009 Strengths, Weaknesses, Opportunities, &amp; Challenges and believed that there would be little to be gained by repeating that process.  Those items from the 2009 Strategic Plan were used to inform this document as follows.</a:t>
            </a: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25</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26</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27</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28</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29</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min.)</a:t>
            </a:r>
          </a:p>
          <a:p>
            <a:r>
              <a:rPr lang="en-US" b="1" dirty="0" smtClean="0"/>
              <a:t>Schedule</a:t>
            </a:r>
            <a:r>
              <a:rPr lang="en-US" baseline="0" dirty="0" smtClean="0"/>
              <a:t> </a:t>
            </a:r>
          </a:p>
          <a:p>
            <a:r>
              <a:rPr lang="en-US" dirty="0" smtClean="0"/>
              <a:t>Today we</a:t>
            </a:r>
            <a:r>
              <a:rPr lang="en-US" baseline="0" dirty="0" smtClean="0"/>
              <a:t> will work on a Plan for Planning and we will work on stakeholders, mandates, values, and mission.</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3</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Committee asked for input from Department Heads and County Board Members who are not part of the Administrative Committee.  </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30</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Committee asked for input from Department Heads and County Board Members who are not part of the Administrative Committee.  </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31</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Committee asked for input from Department Heads and County Board Members who are not part of the Administrative Committee.  </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32</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Committee asked for input from Department Heads and County Board Members who are not part of the Administrative Committee.  </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33</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Open</a:t>
            </a:r>
            <a:r>
              <a:rPr lang="en-US" sz="1200" kern="1200" baseline="0" dirty="0" smtClean="0">
                <a:solidFill>
                  <a:schemeClr val="tx1"/>
                </a:solidFill>
                <a:effectLst/>
                <a:latin typeface="+mn-lt"/>
                <a:ea typeface="+mn-ea"/>
                <a:cs typeface="+mn-cs"/>
              </a:rPr>
              <a:t>-ended r</a:t>
            </a:r>
            <a:r>
              <a:rPr lang="en-US" sz="1200" kern="1200" dirty="0" smtClean="0">
                <a:solidFill>
                  <a:schemeClr val="tx1"/>
                </a:solidFill>
                <a:effectLst/>
                <a:latin typeface="+mn-lt"/>
                <a:ea typeface="+mn-ea"/>
                <a:cs typeface="+mn-cs"/>
              </a:rPr>
              <a:t>esponses were sorted into the (5) general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themes: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Revenue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Controlling Expenses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Infrastructure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Roles &amp; Responsibilities/ Service Structure*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Public Perception</a:t>
            </a:r>
          </a:p>
          <a:p>
            <a:r>
              <a:rPr lang="en-US" sz="1200" kern="1200" dirty="0" smtClean="0">
                <a:solidFill>
                  <a:schemeClr val="tx1"/>
                </a:solidFill>
                <a:effectLst/>
                <a:latin typeface="+mn-lt"/>
                <a:ea typeface="+mn-ea"/>
                <a:cs typeface="+mn-cs"/>
              </a:rPr>
              <a:t>*After reviewing the responses “Service Structure” was added to “Roles &amp; Responsibilities” to accommodate similar notions.</a:t>
            </a:r>
          </a:p>
          <a:p>
            <a:r>
              <a:rPr lang="en-US" sz="1200" kern="1200" dirty="0" smtClean="0">
                <a:solidFill>
                  <a:schemeClr val="tx1"/>
                </a:solidFill>
                <a:effectLst/>
                <a:latin typeface="+mn-lt"/>
                <a:ea typeface="+mn-ea"/>
                <a:cs typeface="+mn-cs"/>
              </a:rPr>
              <a:t>Some responses contributed to more than one theme.  </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34</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figure illustrates the number of references towards each theme</a:t>
            </a:r>
            <a:r>
              <a:rPr lang="en-US" sz="1200" kern="1200" baseline="0" dirty="0" smtClean="0">
                <a:solidFill>
                  <a:schemeClr val="tx1"/>
                </a:solidFill>
                <a:effectLst/>
                <a:latin typeface="+mn-lt"/>
                <a:ea typeface="+mn-ea"/>
                <a:cs typeface="+mn-cs"/>
              </a:rPr>
              <a:t> among Department Heads, Administrative Committee, and the other County Board members.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35</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Administrative Committee reviewed the results and developed goals for each of the strategic issues as well as strategies to meet them.  During this discussion, it was agreed to combine the strategic issues of “Revenue” and “Controlling Expenses” into one theme titled “Budget”.  </a:t>
            </a: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36</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Administrative Committee reviewed the results and developed goals for each of the strategic issues as well as strategies to meet them.  During this discussion, it was agreed to combine the strategic issues of “Revenue” and “Controlling Expenses” into one theme titled “Budget”.  </a:t>
            </a: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37</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Administrative Committee reviewed the results and developed goals for each of the strategic issues as well as strategies to meet them.  During this discussion, it was agreed to combine the strategic issues of “Revenue” and “Controlling Expenses” into one theme titled “Budget”.  </a:t>
            </a:r>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38</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following for each strategic issue:</a:t>
            </a:r>
          </a:p>
          <a:p>
            <a:pPr marL="171450" indent="-171450">
              <a:buFont typeface="Arial" panose="020B0604020202020204" pitchFamily="34" charset="0"/>
              <a:buChar char="•"/>
            </a:pPr>
            <a:r>
              <a:rPr lang="en-US" dirty="0" smtClean="0"/>
              <a:t>Are we clear about what the</a:t>
            </a:r>
            <a:r>
              <a:rPr lang="en-US" baseline="0" dirty="0" smtClean="0"/>
              <a:t> issue is?</a:t>
            </a:r>
          </a:p>
          <a:p>
            <a:pPr marL="171450" indent="-171450">
              <a:buFont typeface="Arial" panose="020B0604020202020204" pitchFamily="34" charset="0"/>
              <a:buChar char="•"/>
            </a:pPr>
            <a:r>
              <a:rPr lang="en-US" baseline="0" dirty="0" smtClean="0"/>
              <a:t>What specific goals do we want to achieve?</a:t>
            </a:r>
          </a:p>
          <a:p>
            <a:pPr marL="171450" indent="-171450">
              <a:buFont typeface="Arial" panose="020B0604020202020204" pitchFamily="34" charset="0"/>
              <a:buChar char="•"/>
            </a:pPr>
            <a:r>
              <a:rPr lang="en-US" baseline="0" dirty="0" smtClean="0"/>
              <a:t>How might we reach these goals?</a:t>
            </a:r>
          </a:p>
          <a:p>
            <a:pPr marL="171450" indent="-171450">
              <a:buFont typeface="Arial" panose="020B0604020202020204" pitchFamily="34" charset="0"/>
              <a:buChar char="•"/>
            </a:pPr>
            <a:r>
              <a:rPr lang="en-US" baseline="0" dirty="0" smtClean="0"/>
              <a:t>What might prevent this alternative from succeeding?</a:t>
            </a:r>
          </a:p>
          <a:p>
            <a:pPr marL="171450" indent="-171450">
              <a:buFont typeface="Arial" panose="020B0604020202020204" pitchFamily="34" charset="0"/>
              <a:buChar char="•"/>
            </a:pPr>
            <a:r>
              <a:rPr lang="en-US" baseline="0" dirty="0" smtClean="0"/>
              <a:t>What are the big steps needed?</a:t>
            </a:r>
          </a:p>
          <a:p>
            <a:pPr marL="171450" indent="-171450">
              <a:buFont typeface="Arial" panose="020B0604020202020204" pitchFamily="34" charset="0"/>
              <a:buChar char="•"/>
            </a:pPr>
            <a:r>
              <a:rPr lang="en-US" baseline="0" dirty="0" smtClean="0"/>
              <a:t>What will we need to complete these steps?</a:t>
            </a:r>
          </a:p>
        </p:txBody>
      </p:sp>
      <p:sp>
        <p:nvSpPr>
          <p:cNvPr id="4" name="Slide Number Placeholder 3"/>
          <p:cNvSpPr>
            <a:spLocks noGrp="1"/>
          </p:cNvSpPr>
          <p:nvPr>
            <p:ph type="sldNum" sz="quarter" idx="10"/>
          </p:nvPr>
        </p:nvSpPr>
        <p:spPr/>
        <p:txBody>
          <a:bodyPr/>
          <a:lstStyle/>
          <a:p>
            <a:fld id="{8616A94B-DDDF-4FB3-A2D8-4CDA7766B3F5}" type="slidenum">
              <a:rPr lang="en-US" smtClean="0"/>
              <a:t>39</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solidFill>
                  <a:schemeClr val="tx1"/>
                </a:solidFill>
              </a:rPr>
              <a:t>(2 min.)</a:t>
            </a:r>
          </a:p>
          <a:p>
            <a:r>
              <a:rPr lang="en-US" sz="2400" dirty="0" smtClean="0">
                <a:solidFill>
                  <a:schemeClr val="bg1"/>
                </a:solidFill>
                <a:latin typeface="Century Gothic" pitchFamily="34" charset="0"/>
              </a:rPr>
              <a:t>The purpose of the Strategic Plan is to figure out what is important and what to do about it.</a:t>
            </a:r>
          </a:p>
          <a:p>
            <a:endParaRPr lang="en-US" b="0" baseline="0" dirty="0" smtClean="0">
              <a:solidFill>
                <a:schemeClr val="tx1"/>
              </a:solidFill>
            </a:endParaRPr>
          </a:p>
          <a:p>
            <a:endParaRPr lang="en-US"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4</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following for each strategic issue:</a:t>
            </a:r>
          </a:p>
          <a:p>
            <a:pPr marL="171450" indent="-171450">
              <a:buFont typeface="Arial" panose="020B0604020202020204" pitchFamily="34" charset="0"/>
              <a:buChar char="•"/>
            </a:pPr>
            <a:r>
              <a:rPr lang="en-US" dirty="0" smtClean="0"/>
              <a:t>Are we clear about what the</a:t>
            </a:r>
            <a:r>
              <a:rPr lang="en-US" baseline="0" dirty="0" smtClean="0"/>
              <a:t> issue is?</a:t>
            </a:r>
          </a:p>
          <a:p>
            <a:pPr marL="171450" indent="-171450">
              <a:buFont typeface="Arial" panose="020B0604020202020204" pitchFamily="34" charset="0"/>
              <a:buChar char="•"/>
            </a:pPr>
            <a:r>
              <a:rPr lang="en-US" baseline="0" dirty="0" smtClean="0"/>
              <a:t>What specific goals do we want to achieve?</a:t>
            </a:r>
          </a:p>
          <a:p>
            <a:pPr marL="171450" indent="-171450">
              <a:buFont typeface="Arial" panose="020B0604020202020204" pitchFamily="34" charset="0"/>
              <a:buChar char="•"/>
            </a:pPr>
            <a:r>
              <a:rPr lang="en-US" baseline="0" dirty="0" smtClean="0"/>
              <a:t>How might we reach these goals?</a:t>
            </a:r>
          </a:p>
          <a:p>
            <a:pPr marL="171450" indent="-171450">
              <a:buFont typeface="Arial" panose="020B0604020202020204" pitchFamily="34" charset="0"/>
              <a:buChar char="•"/>
            </a:pPr>
            <a:r>
              <a:rPr lang="en-US" baseline="0" dirty="0" smtClean="0"/>
              <a:t>What might prevent this alternative from succeeding?</a:t>
            </a:r>
          </a:p>
          <a:p>
            <a:pPr marL="171450" indent="-171450">
              <a:buFont typeface="Arial" panose="020B0604020202020204" pitchFamily="34" charset="0"/>
              <a:buChar char="•"/>
            </a:pPr>
            <a:r>
              <a:rPr lang="en-US" baseline="0" dirty="0" smtClean="0"/>
              <a:t>What are the big steps needed?</a:t>
            </a:r>
          </a:p>
          <a:p>
            <a:pPr marL="171450" indent="-171450">
              <a:buFont typeface="Arial" panose="020B0604020202020204" pitchFamily="34" charset="0"/>
              <a:buChar char="•"/>
            </a:pPr>
            <a:r>
              <a:rPr lang="en-US" baseline="0" dirty="0" smtClean="0"/>
              <a:t>What will we need to complete these steps?</a:t>
            </a:r>
          </a:p>
        </p:txBody>
      </p:sp>
      <p:sp>
        <p:nvSpPr>
          <p:cNvPr id="4" name="Slide Number Placeholder 3"/>
          <p:cNvSpPr>
            <a:spLocks noGrp="1"/>
          </p:cNvSpPr>
          <p:nvPr>
            <p:ph type="sldNum" sz="quarter" idx="10"/>
          </p:nvPr>
        </p:nvSpPr>
        <p:spPr/>
        <p:txBody>
          <a:bodyPr/>
          <a:lstStyle/>
          <a:p>
            <a:fld id="{8616A94B-DDDF-4FB3-A2D8-4CDA7766B3F5}" type="slidenum">
              <a:rPr lang="en-US" smtClean="0"/>
              <a:t>40</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following for each strategic issue:</a:t>
            </a:r>
          </a:p>
          <a:p>
            <a:pPr marL="171450" indent="-171450">
              <a:buFont typeface="Arial" panose="020B0604020202020204" pitchFamily="34" charset="0"/>
              <a:buChar char="•"/>
            </a:pPr>
            <a:r>
              <a:rPr lang="en-US" dirty="0" smtClean="0"/>
              <a:t>Are we clear about what the</a:t>
            </a:r>
            <a:r>
              <a:rPr lang="en-US" baseline="0" dirty="0" smtClean="0"/>
              <a:t> issue is?</a:t>
            </a:r>
          </a:p>
          <a:p>
            <a:pPr marL="171450" indent="-171450">
              <a:buFont typeface="Arial" panose="020B0604020202020204" pitchFamily="34" charset="0"/>
              <a:buChar char="•"/>
            </a:pPr>
            <a:r>
              <a:rPr lang="en-US" baseline="0" dirty="0" smtClean="0"/>
              <a:t>What specific goals do we want to achieve?</a:t>
            </a:r>
          </a:p>
          <a:p>
            <a:pPr marL="171450" indent="-171450">
              <a:buFont typeface="Arial" panose="020B0604020202020204" pitchFamily="34" charset="0"/>
              <a:buChar char="•"/>
            </a:pPr>
            <a:r>
              <a:rPr lang="en-US" baseline="0" dirty="0" smtClean="0"/>
              <a:t>How might we reach these goals?</a:t>
            </a:r>
          </a:p>
          <a:p>
            <a:pPr marL="171450" indent="-171450">
              <a:buFont typeface="Arial" panose="020B0604020202020204" pitchFamily="34" charset="0"/>
              <a:buChar char="•"/>
            </a:pPr>
            <a:r>
              <a:rPr lang="en-US" baseline="0" dirty="0" smtClean="0"/>
              <a:t>What might prevent this alternative from succeeding?</a:t>
            </a:r>
          </a:p>
          <a:p>
            <a:pPr marL="171450" indent="-171450">
              <a:buFont typeface="Arial" panose="020B0604020202020204" pitchFamily="34" charset="0"/>
              <a:buChar char="•"/>
            </a:pPr>
            <a:r>
              <a:rPr lang="en-US" baseline="0" dirty="0" smtClean="0"/>
              <a:t>What are the big steps needed?</a:t>
            </a:r>
          </a:p>
          <a:p>
            <a:pPr marL="171450" indent="-171450">
              <a:buFont typeface="Arial" panose="020B0604020202020204" pitchFamily="34" charset="0"/>
              <a:buChar char="•"/>
            </a:pPr>
            <a:r>
              <a:rPr lang="en-US" baseline="0" dirty="0" smtClean="0"/>
              <a:t>What will we need to complete these steps?</a:t>
            </a:r>
          </a:p>
        </p:txBody>
      </p:sp>
      <p:sp>
        <p:nvSpPr>
          <p:cNvPr id="4" name="Slide Number Placeholder 3"/>
          <p:cNvSpPr>
            <a:spLocks noGrp="1"/>
          </p:cNvSpPr>
          <p:nvPr>
            <p:ph type="sldNum" sz="quarter" idx="10"/>
          </p:nvPr>
        </p:nvSpPr>
        <p:spPr/>
        <p:txBody>
          <a:bodyPr/>
          <a:lstStyle/>
          <a:p>
            <a:fld id="{8616A94B-DDDF-4FB3-A2D8-4CDA7766B3F5}" type="slidenum">
              <a:rPr lang="en-US" smtClean="0"/>
              <a:t>41</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following for each strategic issue:</a:t>
            </a:r>
          </a:p>
          <a:p>
            <a:pPr marL="171450" indent="-171450">
              <a:buFont typeface="Arial" panose="020B0604020202020204" pitchFamily="34" charset="0"/>
              <a:buChar char="•"/>
            </a:pPr>
            <a:r>
              <a:rPr lang="en-US" dirty="0" smtClean="0"/>
              <a:t>Are we clear about what the</a:t>
            </a:r>
            <a:r>
              <a:rPr lang="en-US" baseline="0" dirty="0" smtClean="0"/>
              <a:t> issue is?</a:t>
            </a:r>
          </a:p>
          <a:p>
            <a:pPr marL="171450" indent="-171450">
              <a:buFont typeface="Arial" panose="020B0604020202020204" pitchFamily="34" charset="0"/>
              <a:buChar char="•"/>
            </a:pPr>
            <a:r>
              <a:rPr lang="en-US" baseline="0" dirty="0" smtClean="0"/>
              <a:t>What specific goals do we want to achieve?</a:t>
            </a:r>
          </a:p>
          <a:p>
            <a:pPr marL="171450" indent="-171450">
              <a:buFont typeface="Arial" panose="020B0604020202020204" pitchFamily="34" charset="0"/>
              <a:buChar char="•"/>
            </a:pPr>
            <a:r>
              <a:rPr lang="en-US" baseline="0" dirty="0" smtClean="0"/>
              <a:t>How might we reach these goals?</a:t>
            </a:r>
          </a:p>
          <a:p>
            <a:pPr marL="171450" indent="-171450">
              <a:buFont typeface="Arial" panose="020B0604020202020204" pitchFamily="34" charset="0"/>
              <a:buChar char="•"/>
            </a:pPr>
            <a:r>
              <a:rPr lang="en-US" baseline="0" dirty="0" smtClean="0"/>
              <a:t>What might prevent this alternative from succeeding?</a:t>
            </a:r>
          </a:p>
          <a:p>
            <a:pPr marL="171450" indent="-171450">
              <a:buFont typeface="Arial" panose="020B0604020202020204" pitchFamily="34" charset="0"/>
              <a:buChar char="•"/>
            </a:pPr>
            <a:r>
              <a:rPr lang="en-US" baseline="0" dirty="0" smtClean="0"/>
              <a:t>What are the big steps needed?</a:t>
            </a:r>
          </a:p>
          <a:p>
            <a:pPr marL="171450" indent="-171450">
              <a:buFont typeface="Arial" panose="020B0604020202020204" pitchFamily="34" charset="0"/>
              <a:buChar char="•"/>
            </a:pPr>
            <a:r>
              <a:rPr lang="en-US" baseline="0" dirty="0" smtClean="0"/>
              <a:t>What will we need to complete these steps?</a:t>
            </a:r>
          </a:p>
        </p:txBody>
      </p:sp>
      <p:sp>
        <p:nvSpPr>
          <p:cNvPr id="4" name="Slide Number Placeholder 3"/>
          <p:cNvSpPr>
            <a:spLocks noGrp="1"/>
          </p:cNvSpPr>
          <p:nvPr>
            <p:ph type="sldNum" sz="quarter" idx="10"/>
          </p:nvPr>
        </p:nvSpPr>
        <p:spPr/>
        <p:txBody>
          <a:bodyPr/>
          <a:lstStyle/>
          <a:p>
            <a:fld id="{8616A94B-DDDF-4FB3-A2D8-4CDA7766B3F5}" type="slidenum">
              <a:rPr lang="en-US" smtClean="0"/>
              <a:t>42</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following for each strategic issue:</a:t>
            </a:r>
          </a:p>
          <a:p>
            <a:pPr marL="171450" indent="-171450">
              <a:buFont typeface="Arial" panose="020B0604020202020204" pitchFamily="34" charset="0"/>
              <a:buChar char="•"/>
            </a:pPr>
            <a:r>
              <a:rPr lang="en-US" dirty="0" smtClean="0"/>
              <a:t>Are we clear about what the</a:t>
            </a:r>
            <a:r>
              <a:rPr lang="en-US" baseline="0" dirty="0" smtClean="0"/>
              <a:t> issue is?</a:t>
            </a:r>
          </a:p>
          <a:p>
            <a:pPr marL="171450" indent="-171450">
              <a:buFont typeface="Arial" panose="020B0604020202020204" pitchFamily="34" charset="0"/>
              <a:buChar char="•"/>
            </a:pPr>
            <a:r>
              <a:rPr lang="en-US" baseline="0" dirty="0" smtClean="0"/>
              <a:t>What specific goals do we want to achieve?</a:t>
            </a:r>
          </a:p>
          <a:p>
            <a:pPr marL="171450" indent="-171450">
              <a:buFont typeface="Arial" panose="020B0604020202020204" pitchFamily="34" charset="0"/>
              <a:buChar char="•"/>
            </a:pPr>
            <a:r>
              <a:rPr lang="en-US" baseline="0" dirty="0" smtClean="0"/>
              <a:t>How might we reach these goals?</a:t>
            </a:r>
          </a:p>
          <a:p>
            <a:pPr marL="171450" indent="-171450">
              <a:buFont typeface="Arial" panose="020B0604020202020204" pitchFamily="34" charset="0"/>
              <a:buChar char="•"/>
            </a:pPr>
            <a:r>
              <a:rPr lang="en-US" baseline="0" dirty="0" smtClean="0"/>
              <a:t>What might prevent this alternative from succeeding?</a:t>
            </a:r>
          </a:p>
          <a:p>
            <a:pPr marL="171450" indent="-171450">
              <a:buFont typeface="Arial" panose="020B0604020202020204" pitchFamily="34" charset="0"/>
              <a:buChar char="•"/>
            </a:pPr>
            <a:r>
              <a:rPr lang="en-US" baseline="0" dirty="0" smtClean="0"/>
              <a:t>What are the big steps needed?</a:t>
            </a:r>
          </a:p>
          <a:p>
            <a:pPr marL="171450" indent="-171450">
              <a:buFont typeface="Arial" panose="020B0604020202020204" pitchFamily="34" charset="0"/>
              <a:buChar char="•"/>
            </a:pPr>
            <a:r>
              <a:rPr lang="en-US" baseline="0" dirty="0" smtClean="0"/>
              <a:t>What will we need to complete these steps?</a:t>
            </a:r>
          </a:p>
        </p:txBody>
      </p:sp>
      <p:sp>
        <p:nvSpPr>
          <p:cNvPr id="4" name="Slide Number Placeholder 3"/>
          <p:cNvSpPr>
            <a:spLocks noGrp="1"/>
          </p:cNvSpPr>
          <p:nvPr>
            <p:ph type="sldNum" sz="quarter" idx="10"/>
          </p:nvPr>
        </p:nvSpPr>
        <p:spPr/>
        <p:txBody>
          <a:bodyPr/>
          <a:lstStyle/>
          <a:p>
            <a:fld id="{8616A94B-DDDF-4FB3-A2D8-4CDA7766B3F5}" type="slidenum">
              <a:rPr lang="en-US" smtClean="0"/>
              <a:t>43</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following for each strategic issue:</a:t>
            </a:r>
          </a:p>
          <a:p>
            <a:pPr marL="171450" indent="-171450">
              <a:buFont typeface="Arial" panose="020B0604020202020204" pitchFamily="34" charset="0"/>
              <a:buChar char="•"/>
            </a:pPr>
            <a:r>
              <a:rPr lang="en-US" dirty="0" smtClean="0"/>
              <a:t>Are we clear about what the</a:t>
            </a:r>
            <a:r>
              <a:rPr lang="en-US" baseline="0" dirty="0" smtClean="0"/>
              <a:t> issue is?</a:t>
            </a:r>
          </a:p>
          <a:p>
            <a:pPr marL="171450" indent="-171450">
              <a:buFont typeface="Arial" panose="020B0604020202020204" pitchFamily="34" charset="0"/>
              <a:buChar char="•"/>
            </a:pPr>
            <a:r>
              <a:rPr lang="en-US" baseline="0" dirty="0" smtClean="0"/>
              <a:t>What specific goals do we want to achieve?</a:t>
            </a:r>
          </a:p>
          <a:p>
            <a:pPr marL="171450" indent="-171450">
              <a:buFont typeface="Arial" panose="020B0604020202020204" pitchFamily="34" charset="0"/>
              <a:buChar char="•"/>
            </a:pPr>
            <a:r>
              <a:rPr lang="en-US" baseline="0" dirty="0" smtClean="0"/>
              <a:t>How might we reach these goals?</a:t>
            </a:r>
          </a:p>
          <a:p>
            <a:pPr marL="171450" indent="-171450">
              <a:buFont typeface="Arial" panose="020B0604020202020204" pitchFamily="34" charset="0"/>
              <a:buChar char="•"/>
            </a:pPr>
            <a:r>
              <a:rPr lang="en-US" baseline="0" dirty="0" smtClean="0"/>
              <a:t>What might prevent this alternative from succeeding?</a:t>
            </a:r>
          </a:p>
          <a:p>
            <a:pPr marL="171450" indent="-171450">
              <a:buFont typeface="Arial" panose="020B0604020202020204" pitchFamily="34" charset="0"/>
              <a:buChar char="•"/>
            </a:pPr>
            <a:r>
              <a:rPr lang="en-US" baseline="0" dirty="0" smtClean="0"/>
              <a:t>What are the big steps needed?</a:t>
            </a:r>
          </a:p>
          <a:p>
            <a:pPr marL="171450" indent="-171450">
              <a:buFont typeface="Arial" panose="020B0604020202020204" pitchFamily="34" charset="0"/>
              <a:buChar char="•"/>
            </a:pPr>
            <a:r>
              <a:rPr lang="en-US" baseline="0" dirty="0" smtClean="0"/>
              <a:t>What will we need to complete these steps?</a:t>
            </a:r>
          </a:p>
        </p:txBody>
      </p:sp>
      <p:sp>
        <p:nvSpPr>
          <p:cNvPr id="4" name="Slide Number Placeholder 3"/>
          <p:cNvSpPr>
            <a:spLocks noGrp="1"/>
          </p:cNvSpPr>
          <p:nvPr>
            <p:ph type="sldNum" sz="quarter" idx="10"/>
          </p:nvPr>
        </p:nvSpPr>
        <p:spPr/>
        <p:txBody>
          <a:bodyPr/>
          <a:lstStyle/>
          <a:p>
            <a:fld id="{8616A94B-DDDF-4FB3-A2D8-4CDA7766B3F5}" type="slidenum">
              <a:rPr lang="en-US" smtClean="0"/>
              <a:t>44</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following for each strategic issue:</a:t>
            </a:r>
          </a:p>
          <a:p>
            <a:pPr marL="171450" indent="-171450">
              <a:buFont typeface="Arial" panose="020B0604020202020204" pitchFamily="34" charset="0"/>
              <a:buChar char="•"/>
            </a:pPr>
            <a:r>
              <a:rPr lang="en-US" dirty="0" smtClean="0"/>
              <a:t>Are we clear about what the</a:t>
            </a:r>
            <a:r>
              <a:rPr lang="en-US" baseline="0" dirty="0" smtClean="0"/>
              <a:t> issue is?</a:t>
            </a:r>
          </a:p>
          <a:p>
            <a:pPr marL="171450" indent="-171450">
              <a:buFont typeface="Arial" panose="020B0604020202020204" pitchFamily="34" charset="0"/>
              <a:buChar char="•"/>
            </a:pPr>
            <a:r>
              <a:rPr lang="en-US" baseline="0" dirty="0" smtClean="0"/>
              <a:t>What specific goals do we want to achieve?</a:t>
            </a:r>
          </a:p>
          <a:p>
            <a:pPr marL="171450" indent="-171450">
              <a:buFont typeface="Arial" panose="020B0604020202020204" pitchFamily="34" charset="0"/>
              <a:buChar char="•"/>
            </a:pPr>
            <a:r>
              <a:rPr lang="en-US" baseline="0" dirty="0" smtClean="0"/>
              <a:t>How might we reach these goals?</a:t>
            </a:r>
          </a:p>
          <a:p>
            <a:pPr marL="171450" indent="-171450">
              <a:buFont typeface="Arial" panose="020B0604020202020204" pitchFamily="34" charset="0"/>
              <a:buChar char="•"/>
            </a:pPr>
            <a:r>
              <a:rPr lang="en-US" baseline="0" dirty="0" smtClean="0"/>
              <a:t>What might prevent this alternative from succeeding?</a:t>
            </a:r>
          </a:p>
          <a:p>
            <a:pPr marL="171450" indent="-171450">
              <a:buFont typeface="Arial" panose="020B0604020202020204" pitchFamily="34" charset="0"/>
              <a:buChar char="•"/>
            </a:pPr>
            <a:r>
              <a:rPr lang="en-US" baseline="0" dirty="0" smtClean="0"/>
              <a:t>What are the big steps needed?</a:t>
            </a:r>
          </a:p>
          <a:p>
            <a:pPr marL="171450" indent="-171450">
              <a:buFont typeface="Arial" panose="020B0604020202020204" pitchFamily="34" charset="0"/>
              <a:buChar char="•"/>
            </a:pPr>
            <a:r>
              <a:rPr lang="en-US" baseline="0" dirty="0" smtClean="0"/>
              <a:t>What will we need to complete these steps?</a:t>
            </a:r>
          </a:p>
        </p:txBody>
      </p:sp>
      <p:sp>
        <p:nvSpPr>
          <p:cNvPr id="4" name="Slide Number Placeholder 3"/>
          <p:cNvSpPr>
            <a:spLocks noGrp="1"/>
          </p:cNvSpPr>
          <p:nvPr>
            <p:ph type="sldNum" sz="quarter" idx="10"/>
          </p:nvPr>
        </p:nvSpPr>
        <p:spPr/>
        <p:txBody>
          <a:bodyPr/>
          <a:lstStyle/>
          <a:p>
            <a:fld id="{8616A94B-DDDF-4FB3-A2D8-4CDA7766B3F5}" type="slidenum">
              <a:rPr lang="en-US" smtClean="0"/>
              <a:t>45</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following for each strategic issue:</a:t>
            </a:r>
          </a:p>
          <a:p>
            <a:pPr marL="171450" indent="-171450">
              <a:buFont typeface="Arial" panose="020B0604020202020204" pitchFamily="34" charset="0"/>
              <a:buChar char="•"/>
            </a:pPr>
            <a:r>
              <a:rPr lang="en-US" dirty="0" smtClean="0"/>
              <a:t>Are we clear about what the</a:t>
            </a:r>
            <a:r>
              <a:rPr lang="en-US" baseline="0" dirty="0" smtClean="0"/>
              <a:t> issue is?</a:t>
            </a:r>
          </a:p>
          <a:p>
            <a:pPr marL="171450" indent="-171450">
              <a:buFont typeface="Arial" panose="020B0604020202020204" pitchFamily="34" charset="0"/>
              <a:buChar char="•"/>
            </a:pPr>
            <a:r>
              <a:rPr lang="en-US" baseline="0" dirty="0" smtClean="0"/>
              <a:t>What specific goals do we want to achieve?</a:t>
            </a:r>
          </a:p>
          <a:p>
            <a:pPr marL="171450" indent="-171450">
              <a:buFont typeface="Arial" panose="020B0604020202020204" pitchFamily="34" charset="0"/>
              <a:buChar char="•"/>
            </a:pPr>
            <a:r>
              <a:rPr lang="en-US" baseline="0" dirty="0" smtClean="0"/>
              <a:t>How might we reach these goals?</a:t>
            </a:r>
          </a:p>
          <a:p>
            <a:pPr marL="171450" indent="-171450">
              <a:buFont typeface="Arial" panose="020B0604020202020204" pitchFamily="34" charset="0"/>
              <a:buChar char="•"/>
            </a:pPr>
            <a:r>
              <a:rPr lang="en-US" baseline="0" dirty="0" smtClean="0"/>
              <a:t>What might prevent this alternative from succeeding?</a:t>
            </a:r>
          </a:p>
          <a:p>
            <a:pPr marL="171450" indent="-171450">
              <a:buFont typeface="Arial" panose="020B0604020202020204" pitchFamily="34" charset="0"/>
              <a:buChar char="•"/>
            </a:pPr>
            <a:r>
              <a:rPr lang="en-US" baseline="0" dirty="0" smtClean="0"/>
              <a:t>What are the big steps needed?</a:t>
            </a:r>
          </a:p>
          <a:p>
            <a:pPr marL="171450" indent="-171450">
              <a:buFont typeface="Arial" panose="020B0604020202020204" pitchFamily="34" charset="0"/>
              <a:buChar char="•"/>
            </a:pPr>
            <a:r>
              <a:rPr lang="en-US" baseline="0" dirty="0" smtClean="0"/>
              <a:t>What will we need to complete these steps?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46</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following for each strategic issue:</a:t>
            </a:r>
          </a:p>
          <a:p>
            <a:pPr marL="171450" indent="-171450">
              <a:buFont typeface="Arial" panose="020B0604020202020204" pitchFamily="34" charset="0"/>
              <a:buChar char="•"/>
            </a:pPr>
            <a:r>
              <a:rPr lang="en-US" dirty="0" smtClean="0"/>
              <a:t>Are we clear about what the</a:t>
            </a:r>
            <a:r>
              <a:rPr lang="en-US" baseline="0" dirty="0" smtClean="0"/>
              <a:t> issue is?</a:t>
            </a:r>
          </a:p>
          <a:p>
            <a:pPr marL="171450" indent="-171450">
              <a:buFont typeface="Arial" panose="020B0604020202020204" pitchFamily="34" charset="0"/>
              <a:buChar char="•"/>
            </a:pPr>
            <a:r>
              <a:rPr lang="en-US" baseline="0" dirty="0" smtClean="0"/>
              <a:t>What specific goals do we want to achieve?</a:t>
            </a:r>
          </a:p>
          <a:p>
            <a:pPr marL="171450" indent="-171450">
              <a:buFont typeface="Arial" panose="020B0604020202020204" pitchFamily="34" charset="0"/>
              <a:buChar char="•"/>
            </a:pPr>
            <a:r>
              <a:rPr lang="en-US" baseline="0" dirty="0" smtClean="0"/>
              <a:t>How might we reach these goals?</a:t>
            </a:r>
          </a:p>
          <a:p>
            <a:pPr marL="171450" indent="-171450">
              <a:buFont typeface="Arial" panose="020B0604020202020204" pitchFamily="34" charset="0"/>
              <a:buChar char="•"/>
            </a:pPr>
            <a:r>
              <a:rPr lang="en-US" baseline="0" dirty="0" smtClean="0"/>
              <a:t>What might prevent this alternative from succeeding?</a:t>
            </a:r>
          </a:p>
          <a:p>
            <a:pPr marL="171450" indent="-171450">
              <a:buFont typeface="Arial" panose="020B0604020202020204" pitchFamily="34" charset="0"/>
              <a:buChar char="•"/>
            </a:pPr>
            <a:r>
              <a:rPr lang="en-US" baseline="0" dirty="0" smtClean="0"/>
              <a:t>What are the big steps needed?</a:t>
            </a:r>
          </a:p>
          <a:p>
            <a:pPr marL="171450" indent="-171450">
              <a:buFont typeface="Arial" panose="020B0604020202020204" pitchFamily="34" charset="0"/>
              <a:buChar char="•"/>
            </a:pPr>
            <a:r>
              <a:rPr lang="en-US" baseline="0" dirty="0" smtClean="0"/>
              <a:t>What will we need to complete these steps?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47</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following for each strategic issue:</a:t>
            </a:r>
          </a:p>
          <a:p>
            <a:pPr marL="171450" indent="-171450">
              <a:buFont typeface="Arial" panose="020B0604020202020204" pitchFamily="34" charset="0"/>
              <a:buChar char="•"/>
            </a:pPr>
            <a:r>
              <a:rPr lang="en-US" dirty="0" smtClean="0"/>
              <a:t>Are we clear about what the</a:t>
            </a:r>
            <a:r>
              <a:rPr lang="en-US" baseline="0" dirty="0" smtClean="0"/>
              <a:t> issue is?</a:t>
            </a:r>
          </a:p>
          <a:p>
            <a:pPr marL="171450" indent="-171450">
              <a:buFont typeface="Arial" panose="020B0604020202020204" pitchFamily="34" charset="0"/>
              <a:buChar char="•"/>
            </a:pPr>
            <a:r>
              <a:rPr lang="en-US" baseline="0" dirty="0" smtClean="0"/>
              <a:t>What specific goals do we want to achieve?</a:t>
            </a:r>
          </a:p>
          <a:p>
            <a:pPr marL="171450" indent="-171450">
              <a:buFont typeface="Arial" panose="020B0604020202020204" pitchFamily="34" charset="0"/>
              <a:buChar char="•"/>
            </a:pPr>
            <a:r>
              <a:rPr lang="en-US" baseline="0" dirty="0" smtClean="0"/>
              <a:t>How might we reach these goals?</a:t>
            </a:r>
          </a:p>
          <a:p>
            <a:pPr marL="171450" indent="-171450">
              <a:buFont typeface="Arial" panose="020B0604020202020204" pitchFamily="34" charset="0"/>
              <a:buChar char="•"/>
            </a:pPr>
            <a:r>
              <a:rPr lang="en-US" baseline="0" dirty="0" smtClean="0"/>
              <a:t>What might prevent this alternative from succeeding?</a:t>
            </a:r>
          </a:p>
          <a:p>
            <a:pPr marL="171450" indent="-171450">
              <a:buFont typeface="Arial" panose="020B0604020202020204" pitchFamily="34" charset="0"/>
              <a:buChar char="•"/>
            </a:pPr>
            <a:r>
              <a:rPr lang="en-US" baseline="0" dirty="0" smtClean="0"/>
              <a:t>What are the big steps needed?</a:t>
            </a:r>
          </a:p>
          <a:p>
            <a:pPr marL="171450" indent="-171450">
              <a:buFont typeface="Arial" panose="020B0604020202020204" pitchFamily="34" charset="0"/>
              <a:buChar char="•"/>
            </a:pPr>
            <a:r>
              <a:rPr lang="en-US" baseline="0" dirty="0" smtClean="0"/>
              <a:t>What will we need to complete these steps?</a:t>
            </a:r>
          </a:p>
        </p:txBody>
      </p:sp>
      <p:sp>
        <p:nvSpPr>
          <p:cNvPr id="4" name="Slide Number Placeholder 3"/>
          <p:cNvSpPr>
            <a:spLocks noGrp="1"/>
          </p:cNvSpPr>
          <p:nvPr>
            <p:ph type="sldNum" sz="quarter" idx="10"/>
          </p:nvPr>
        </p:nvSpPr>
        <p:spPr/>
        <p:txBody>
          <a:bodyPr/>
          <a:lstStyle/>
          <a:p>
            <a:fld id="{8616A94B-DDDF-4FB3-A2D8-4CDA7766B3F5}" type="slidenum">
              <a:rPr lang="en-US" smtClean="0"/>
              <a:t>48</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600" b="1" dirty="0" smtClean="0">
                <a:solidFill>
                  <a:schemeClr val="bg1"/>
                </a:solidFill>
                <a:latin typeface="Century Gothic" panose="020B0502020202020204" pitchFamily="34" charset="0"/>
              </a:rPr>
              <a:t>Selection</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ready to do?</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capable of doing?</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do we have energy to do?</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a:t>
            </a:r>
            <a:r>
              <a:rPr lang="en-US" sz="1200" baseline="0" dirty="0" smtClean="0">
                <a:solidFill>
                  <a:schemeClr val="bg1"/>
                </a:solidFill>
                <a:latin typeface="Century Gothic" panose="020B0502020202020204" pitchFamily="34" charset="0"/>
              </a:rPr>
              <a:t> “Secondary Impacts” do each strategy have?</a:t>
            </a:r>
            <a:endParaRPr lang="en-US" sz="1200" dirty="0" smtClean="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49</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p>
          <a:p>
            <a:r>
              <a:rPr lang="en-US" b="1" dirty="0" smtClean="0"/>
              <a:t>List</a:t>
            </a:r>
            <a:r>
              <a:rPr lang="en-US" b="1" baseline="0" dirty="0" smtClean="0"/>
              <a:t> of Stakeholders </a:t>
            </a:r>
            <a:r>
              <a:rPr lang="en-US" baseline="0" dirty="0" smtClean="0"/>
              <a:t>generated from the 2009 Strategic Plan. The purpose of identifying key stakeholders is to have an awareness of what issues are critical and whom do we need to respond to.</a:t>
            </a:r>
          </a:p>
        </p:txBody>
      </p:sp>
      <p:sp>
        <p:nvSpPr>
          <p:cNvPr id="4" name="Slide Number Placeholder 3"/>
          <p:cNvSpPr>
            <a:spLocks noGrp="1"/>
          </p:cNvSpPr>
          <p:nvPr>
            <p:ph type="sldNum" sz="quarter" idx="10"/>
          </p:nvPr>
        </p:nvSpPr>
        <p:spPr/>
        <p:txBody>
          <a:bodyPr/>
          <a:lstStyle/>
          <a:p>
            <a:fld id="{8616A94B-DDDF-4FB3-A2D8-4CDA7766B3F5}" type="slidenum">
              <a:rPr lang="en-US" smtClean="0"/>
              <a:t>5</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600" b="1" dirty="0" smtClean="0">
                <a:solidFill>
                  <a:schemeClr val="bg1"/>
                </a:solidFill>
                <a:latin typeface="Century Gothic" panose="020B0502020202020204" pitchFamily="34" charset="0"/>
              </a:rPr>
              <a:t>Selection</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ready to do?</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capable of doing?</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do we have energy to do?</a:t>
            </a:r>
          </a:p>
        </p:txBody>
      </p:sp>
      <p:sp>
        <p:nvSpPr>
          <p:cNvPr id="4" name="Slide Number Placeholder 3"/>
          <p:cNvSpPr>
            <a:spLocks noGrp="1"/>
          </p:cNvSpPr>
          <p:nvPr>
            <p:ph type="sldNum" sz="quarter" idx="10"/>
          </p:nvPr>
        </p:nvSpPr>
        <p:spPr/>
        <p:txBody>
          <a:bodyPr/>
          <a:lstStyle/>
          <a:p>
            <a:fld id="{8616A94B-DDDF-4FB3-A2D8-4CDA7766B3F5}" type="slidenum">
              <a:rPr lang="en-US" smtClean="0"/>
              <a:t>50</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600" b="1" dirty="0" smtClean="0">
                <a:solidFill>
                  <a:schemeClr val="bg1"/>
                </a:solidFill>
                <a:latin typeface="Century Gothic" panose="020B0502020202020204" pitchFamily="34" charset="0"/>
              </a:rPr>
              <a:t>Selection</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ready to do?</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capable of doing?</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do we have energy to do?</a:t>
            </a:r>
          </a:p>
        </p:txBody>
      </p:sp>
      <p:sp>
        <p:nvSpPr>
          <p:cNvPr id="4" name="Slide Number Placeholder 3"/>
          <p:cNvSpPr>
            <a:spLocks noGrp="1"/>
          </p:cNvSpPr>
          <p:nvPr>
            <p:ph type="sldNum" sz="quarter" idx="10"/>
          </p:nvPr>
        </p:nvSpPr>
        <p:spPr/>
        <p:txBody>
          <a:bodyPr/>
          <a:lstStyle/>
          <a:p>
            <a:fld id="{8616A94B-DDDF-4FB3-A2D8-4CDA7766B3F5}" type="slidenum">
              <a:rPr lang="en-US" smtClean="0"/>
              <a:t>51</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600" b="1" dirty="0" smtClean="0">
                <a:solidFill>
                  <a:schemeClr val="bg1"/>
                </a:solidFill>
                <a:latin typeface="Century Gothic" panose="020B0502020202020204" pitchFamily="34" charset="0"/>
              </a:rPr>
              <a:t>Selection</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ready to do?</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capable of doing?</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do we have energy to do?</a:t>
            </a:r>
          </a:p>
        </p:txBody>
      </p:sp>
      <p:sp>
        <p:nvSpPr>
          <p:cNvPr id="4" name="Slide Number Placeholder 3"/>
          <p:cNvSpPr>
            <a:spLocks noGrp="1"/>
          </p:cNvSpPr>
          <p:nvPr>
            <p:ph type="sldNum" sz="quarter" idx="10"/>
          </p:nvPr>
        </p:nvSpPr>
        <p:spPr/>
        <p:txBody>
          <a:bodyPr/>
          <a:lstStyle/>
          <a:p>
            <a:fld id="{8616A94B-DDDF-4FB3-A2D8-4CDA7766B3F5}" type="slidenum">
              <a:rPr lang="en-US" smtClean="0"/>
              <a:t>52</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600" b="1" dirty="0" smtClean="0">
                <a:solidFill>
                  <a:schemeClr val="bg1"/>
                </a:solidFill>
                <a:latin typeface="Century Gothic" panose="020B0502020202020204" pitchFamily="34" charset="0"/>
              </a:rPr>
              <a:t>Selection</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ready to do?</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capable of doing?</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do we have energy to do?</a:t>
            </a:r>
          </a:p>
        </p:txBody>
      </p:sp>
      <p:sp>
        <p:nvSpPr>
          <p:cNvPr id="4" name="Slide Number Placeholder 3"/>
          <p:cNvSpPr>
            <a:spLocks noGrp="1"/>
          </p:cNvSpPr>
          <p:nvPr>
            <p:ph type="sldNum" sz="quarter" idx="10"/>
          </p:nvPr>
        </p:nvSpPr>
        <p:spPr/>
        <p:txBody>
          <a:bodyPr/>
          <a:lstStyle/>
          <a:p>
            <a:fld id="{8616A94B-DDDF-4FB3-A2D8-4CDA7766B3F5}" type="slidenum">
              <a:rPr lang="en-US" smtClean="0"/>
              <a:t>53</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600" b="1" dirty="0" smtClean="0">
                <a:solidFill>
                  <a:schemeClr val="bg1"/>
                </a:solidFill>
                <a:latin typeface="Century Gothic" panose="020B0502020202020204" pitchFamily="34" charset="0"/>
              </a:rPr>
              <a:t>Selection</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ready to do?</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capable of doing?</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do we have energy to do?</a:t>
            </a:r>
          </a:p>
        </p:txBody>
      </p:sp>
      <p:sp>
        <p:nvSpPr>
          <p:cNvPr id="4" name="Slide Number Placeholder 3"/>
          <p:cNvSpPr>
            <a:spLocks noGrp="1"/>
          </p:cNvSpPr>
          <p:nvPr>
            <p:ph type="sldNum" sz="quarter" idx="10"/>
          </p:nvPr>
        </p:nvSpPr>
        <p:spPr/>
        <p:txBody>
          <a:bodyPr/>
          <a:lstStyle/>
          <a:p>
            <a:fld id="{8616A94B-DDDF-4FB3-A2D8-4CDA7766B3F5}" type="slidenum">
              <a:rPr lang="en-US" smtClean="0"/>
              <a:t>54</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600" b="1" dirty="0" smtClean="0">
                <a:solidFill>
                  <a:schemeClr val="bg1"/>
                </a:solidFill>
                <a:latin typeface="Century Gothic" panose="020B0502020202020204" pitchFamily="34" charset="0"/>
              </a:rPr>
              <a:t>Selection</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ready to do?</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capable of doing?</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do we have energy to do?</a:t>
            </a:r>
          </a:p>
        </p:txBody>
      </p:sp>
      <p:sp>
        <p:nvSpPr>
          <p:cNvPr id="4" name="Slide Number Placeholder 3"/>
          <p:cNvSpPr>
            <a:spLocks noGrp="1"/>
          </p:cNvSpPr>
          <p:nvPr>
            <p:ph type="sldNum" sz="quarter" idx="10"/>
          </p:nvPr>
        </p:nvSpPr>
        <p:spPr/>
        <p:txBody>
          <a:bodyPr/>
          <a:lstStyle/>
          <a:p>
            <a:fld id="{8616A94B-DDDF-4FB3-A2D8-4CDA7766B3F5}" type="slidenum">
              <a:rPr lang="en-US" smtClean="0"/>
              <a:t>55</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600" b="1" dirty="0" smtClean="0">
                <a:solidFill>
                  <a:schemeClr val="bg1"/>
                </a:solidFill>
                <a:latin typeface="Century Gothic" panose="020B0502020202020204" pitchFamily="34" charset="0"/>
              </a:rPr>
              <a:t>Selection</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ready to do?</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capable of doing?</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do we have energy to do?</a:t>
            </a:r>
          </a:p>
        </p:txBody>
      </p:sp>
      <p:sp>
        <p:nvSpPr>
          <p:cNvPr id="4" name="Slide Number Placeholder 3"/>
          <p:cNvSpPr>
            <a:spLocks noGrp="1"/>
          </p:cNvSpPr>
          <p:nvPr>
            <p:ph type="sldNum" sz="quarter" idx="10"/>
          </p:nvPr>
        </p:nvSpPr>
        <p:spPr/>
        <p:txBody>
          <a:bodyPr/>
          <a:lstStyle/>
          <a:p>
            <a:fld id="{8616A94B-DDDF-4FB3-A2D8-4CDA7766B3F5}" type="slidenum">
              <a:rPr lang="en-US" smtClean="0"/>
              <a:t>56</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600" b="1" dirty="0" smtClean="0">
                <a:solidFill>
                  <a:schemeClr val="bg1"/>
                </a:solidFill>
                <a:latin typeface="Century Gothic" panose="020B0502020202020204" pitchFamily="34" charset="0"/>
              </a:rPr>
              <a:t>Selection</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ready to do?</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are we capable of doing?</a:t>
            </a:r>
          </a:p>
          <a:p>
            <a:pPr marL="342900" lvl="0" indent="-342900">
              <a:lnSpc>
                <a:spcPct val="150000"/>
              </a:lnSpc>
              <a:buFont typeface="Arial" panose="020B0604020202020204" pitchFamily="34" charset="0"/>
              <a:buChar char="•"/>
            </a:pPr>
            <a:r>
              <a:rPr lang="en-US" sz="1200" dirty="0" smtClean="0">
                <a:solidFill>
                  <a:schemeClr val="bg1"/>
                </a:solidFill>
                <a:latin typeface="Century Gothic" panose="020B0502020202020204" pitchFamily="34" charset="0"/>
              </a:rPr>
              <a:t>What do we have energy to do?</a:t>
            </a:r>
          </a:p>
        </p:txBody>
      </p:sp>
      <p:sp>
        <p:nvSpPr>
          <p:cNvPr id="4" name="Slide Number Placeholder 3"/>
          <p:cNvSpPr>
            <a:spLocks noGrp="1"/>
          </p:cNvSpPr>
          <p:nvPr>
            <p:ph type="sldNum" sz="quarter" idx="10"/>
          </p:nvPr>
        </p:nvSpPr>
        <p:spPr/>
        <p:txBody>
          <a:bodyPr/>
          <a:lstStyle/>
          <a:p>
            <a:fld id="{8616A94B-DDDF-4FB3-A2D8-4CDA7766B3F5}" type="slidenum">
              <a:rPr lang="en-US" smtClean="0"/>
              <a:t>57</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Sequencing of the Action Plan</a:t>
            </a:r>
          </a:p>
          <a:p>
            <a:r>
              <a:rPr lang="en-US" sz="1200" kern="1200" dirty="0" smtClean="0">
                <a:solidFill>
                  <a:schemeClr val="tx1"/>
                </a:solidFill>
                <a:effectLst/>
                <a:latin typeface="+mn-lt"/>
                <a:ea typeface="+mn-ea"/>
                <a:cs typeface="+mn-cs"/>
              </a:rPr>
              <a:t>The Administrative Committee recognized that strategies 2B, 3A, 5A, and 7A are largely activities that are “ongoing” and need little “new” action to be taken.  Strategies 2A, 5B, and 8A are strategies in which implementation could occur immediately with little effort from the Administrative Committee and should begin as soon as possible.  Although strategy 4A is perhaps the “most important” strategy among Committee members, it was agreed that both 1A and 6A should be addressed prior.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58</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Sequencing of the Action Plan</a:t>
            </a:r>
          </a:p>
          <a:p>
            <a:r>
              <a:rPr lang="en-US" sz="1200" kern="1200" dirty="0" smtClean="0">
                <a:solidFill>
                  <a:schemeClr val="tx1"/>
                </a:solidFill>
                <a:effectLst/>
                <a:latin typeface="+mn-lt"/>
                <a:ea typeface="+mn-ea"/>
                <a:cs typeface="+mn-cs"/>
              </a:rPr>
              <a:t>The Administrative Committee recognized that strategies 2B, 3A, 5A, and 7A are largely activities that are “ongoing” and need little “new” action to be taken.  Strategies 2A, 5B, and 8A are strategies in which implementation could occur immediately with little effort from the Administrative Committee and should begin as soon as possible.  Although strategy 4A is perhaps the “most important” strategy among Committee members, it was agreed that both 1A and 6A should be addressed prior.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59</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p>
          <a:p>
            <a:endParaRPr lang="en-US" dirty="0" smtClean="0"/>
          </a:p>
          <a:p>
            <a:r>
              <a:rPr lang="en-US" b="0" dirty="0" smtClean="0"/>
              <a:t>Let’s take a few minutes</a:t>
            </a:r>
            <a:r>
              <a:rPr lang="en-US" b="0" baseline="0" dirty="0" smtClean="0"/>
              <a:t> to identify the </a:t>
            </a:r>
            <a:r>
              <a:rPr lang="en-US" b="1" baseline="0" dirty="0" smtClean="0"/>
              <a:t>Internal and External Stakeholders </a:t>
            </a:r>
            <a:r>
              <a:rPr lang="en-US" b="0" baseline="0" dirty="0" smtClean="0"/>
              <a:t>for this planning effort. Are there any </a:t>
            </a:r>
            <a:r>
              <a:rPr lang="en-US" b="1" baseline="0" dirty="0" smtClean="0"/>
              <a:t>particular</a:t>
            </a:r>
            <a:r>
              <a:rPr lang="en-US" b="0" baseline="0" dirty="0" smtClean="0"/>
              <a:t> groups that we need to pay </a:t>
            </a:r>
            <a:r>
              <a:rPr lang="en-US" b="1" baseline="0" dirty="0" smtClean="0"/>
              <a:t>special</a:t>
            </a:r>
            <a:r>
              <a:rPr lang="en-US" b="0" baseline="0" dirty="0" smtClean="0"/>
              <a:t> attention to?</a:t>
            </a:r>
          </a:p>
          <a:p>
            <a:endParaRPr lang="en-US" b="0" baseline="0" dirty="0" smtClean="0">
              <a:solidFill>
                <a:srgbClr val="FF0000"/>
              </a:solidFill>
            </a:endParaRPr>
          </a:p>
          <a:p>
            <a:r>
              <a:rPr lang="en-US" b="0" baseline="0" dirty="0" smtClean="0">
                <a:solidFill>
                  <a:srgbClr val="FF0000"/>
                </a:solidFill>
              </a:rPr>
              <a:t>(5 min.)</a:t>
            </a:r>
          </a:p>
          <a:p>
            <a:r>
              <a:rPr lang="en-US" b="0" baseline="0" dirty="0" smtClean="0">
                <a:solidFill>
                  <a:srgbClr val="FF0000"/>
                </a:solidFill>
              </a:rPr>
              <a:t>Will this process take into account our Internal and External Stakeholders?</a:t>
            </a:r>
          </a:p>
          <a:p>
            <a:r>
              <a:rPr lang="en-US" b="0" baseline="0" dirty="0" smtClean="0">
                <a:solidFill>
                  <a:srgbClr val="FF0000"/>
                </a:solidFill>
              </a:rPr>
              <a:t>If not, how might we address their needs/concerns?</a:t>
            </a:r>
          </a:p>
        </p:txBody>
      </p:sp>
      <p:sp>
        <p:nvSpPr>
          <p:cNvPr id="4" name="Slide Number Placeholder 3"/>
          <p:cNvSpPr>
            <a:spLocks noGrp="1"/>
          </p:cNvSpPr>
          <p:nvPr>
            <p:ph type="sldNum" sz="quarter" idx="10"/>
          </p:nvPr>
        </p:nvSpPr>
        <p:spPr/>
        <p:txBody>
          <a:bodyPr/>
          <a:lstStyle/>
          <a:p>
            <a:fld id="{8616A94B-DDDF-4FB3-A2D8-4CDA7766B3F5}" type="slidenum">
              <a:rPr lang="en-US" smtClean="0"/>
              <a:t>6</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Sequencing of the Action Plan</a:t>
            </a:r>
          </a:p>
          <a:p>
            <a:r>
              <a:rPr lang="en-US" sz="1200" kern="1200" dirty="0" smtClean="0">
                <a:solidFill>
                  <a:schemeClr val="tx1"/>
                </a:solidFill>
                <a:effectLst/>
                <a:latin typeface="+mn-lt"/>
                <a:ea typeface="+mn-ea"/>
                <a:cs typeface="+mn-cs"/>
              </a:rPr>
              <a:t>The Administrative Committee recognized that strategies 2B, 3A, 5A, and 7A are largely activities that are “ongoing” and need little “new” action to be taken.  Strategies 2A, 5B, and 8A are strategies in which implementation could occur immediately with little effort from the Administrative Committee and should begin as soon as possible.  Although strategy 4A is perhaps the “most important” strategy among Committee members, it was agreed that both 1A and 6A should be addressed prior.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60</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Sequencing of the Action Plan</a:t>
            </a:r>
          </a:p>
          <a:p>
            <a:r>
              <a:rPr lang="en-US" sz="1200" kern="1200" dirty="0" smtClean="0">
                <a:solidFill>
                  <a:schemeClr val="tx1"/>
                </a:solidFill>
                <a:effectLst/>
                <a:latin typeface="+mn-lt"/>
                <a:ea typeface="+mn-ea"/>
                <a:cs typeface="+mn-cs"/>
              </a:rPr>
              <a:t>The Administrative Committee recognized that strategies 2B, 3A, 5A, and 7A are largely activities that are “ongoing” and need little “new” action to be taken.  Strategies 2A, 5B, and 8A are strategies in which implementation could occur immediately with little effort from the Administrative Committee and should begin as soon as possible.  Although strategy 4A is perhaps the “most important” strategy among Committee members, it was agreed that both 1A and 6A should be addressed prior.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61</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Sequencing of the Action Plan</a:t>
            </a:r>
          </a:p>
          <a:p>
            <a:r>
              <a:rPr lang="en-US" sz="1200" kern="1200" dirty="0" smtClean="0">
                <a:solidFill>
                  <a:schemeClr val="tx1"/>
                </a:solidFill>
                <a:effectLst/>
                <a:latin typeface="+mn-lt"/>
                <a:ea typeface="+mn-ea"/>
                <a:cs typeface="+mn-cs"/>
              </a:rPr>
              <a:t>The Administrative Committee recognized that strategies 2B, 3A, 5A, and 7A are largely activities that are “ongoing” and need little “new” action to be taken.  Strategies 2A, 5B, and 8A are strategies in which implementation could occur immediately with little effort from the Administrative Committee and should begin as soon as possible.  Although strategy 4A is perhaps the “most important” strategy among Committee members, it was agreed that both 1A and 6A should be addressed prior.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62</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Sequencing of the Action Plan</a:t>
            </a:r>
          </a:p>
          <a:p>
            <a:r>
              <a:rPr lang="en-US" sz="1200" kern="1200" dirty="0" smtClean="0">
                <a:solidFill>
                  <a:schemeClr val="tx1"/>
                </a:solidFill>
                <a:effectLst/>
                <a:latin typeface="+mn-lt"/>
                <a:ea typeface="+mn-ea"/>
                <a:cs typeface="+mn-cs"/>
              </a:rPr>
              <a:t>The Administrative Committee recognized that strategies 2B, 3A, 5A, and 7A are largely activities that are “ongoing” and need little “new” action to be taken.  Strategies 2A, 5B, and 8A are strategies in which implementation could occur immediately with little effort from the Administrative Committee and should begin as soon as possible.  Although strategy 4A is perhaps the “most important” strategy among Committee members, it was agreed that both 1A and 6A should be addressed prior.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63</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Sequencing of the Action Plan</a:t>
            </a:r>
          </a:p>
          <a:p>
            <a:r>
              <a:rPr lang="en-US" sz="1200" kern="1200" dirty="0" smtClean="0">
                <a:solidFill>
                  <a:schemeClr val="tx1"/>
                </a:solidFill>
                <a:effectLst/>
                <a:latin typeface="+mn-lt"/>
                <a:ea typeface="+mn-ea"/>
                <a:cs typeface="+mn-cs"/>
              </a:rPr>
              <a:t>The Administrative Committee recognized that strategies 2B, 3A, 5A, and 7A are largely activities that are “ongoing” and need little “new” action to be taken.  Strategies 2A, 5B, and 8A are strategies in which implementation could occur immediately with little effort from the Administrative Committee and should begin as soon as possible.  Although strategy 4A is perhaps the “most important” strategy among Committee members, it was agreed that both 1A and 6A should be addressed prior.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64</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Sequencing of the Action Plan</a:t>
            </a:r>
          </a:p>
          <a:p>
            <a:r>
              <a:rPr lang="en-US" sz="1200" kern="1200" dirty="0" smtClean="0">
                <a:solidFill>
                  <a:schemeClr val="tx1"/>
                </a:solidFill>
                <a:effectLst/>
                <a:latin typeface="+mn-lt"/>
                <a:ea typeface="+mn-ea"/>
                <a:cs typeface="+mn-cs"/>
              </a:rPr>
              <a:t>The Administrative Committee recognized that strategies 2B, 3A, 5A, and 7A are largely activities that are “ongoing” and need little “new” action to be taken.  Strategies 2A, 5B, and 8A are strategies in which implementation could occur immediately with little effort from the Administrative Committee and should begin as soon as possible.  Although strategy 4A is perhaps the “most important” strategy among Committee members, it was agreed that both 1A and 6A should be addressed prior.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65</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Sequencing of the Action Plan</a:t>
            </a:r>
          </a:p>
          <a:p>
            <a:r>
              <a:rPr lang="en-US" sz="1200" kern="1200" dirty="0" smtClean="0">
                <a:solidFill>
                  <a:schemeClr val="tx1"/>
                </a:solidFill>
                <a:effectLst/>
                <a:latin typeface="+mn-lt"/>
                <a:ea typeface="+mn-ea"/>
                <a:cs typeface="+mn-cs"/>
              </a:rPr>
              <a:t>The Administrative Committee recognized that strategies 2B, 3A, 5A, and 7A are largely activities that are “ongoing” and need little “new” action to be taken.  Strategies 2A, 5B, and 8A are strategies in which implementation could occur immediately with little effort from the Administrative Committee and should begin as soon as possible.  Although strategy 4A is perhaps the “most important” strategy among Committee members, it was agreed that both 1A and 6A should be addressed prior.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66</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Sequencing of the Action Plan</a:t>
            </a:r>
          </a:p>
          <a:p>
            <a:r>
              <a:rPr lang="en-US" sz="1200" kern="1200" dirty="0" smtClean="0">
                <a:solidFill>
                  <a:schemeClr val="tx1"/>
                </a:solidFill>
                <a:effectLst/>
                <a:latin typeface="+mn-lt"/>
                <a:ea typeface="+mn-ea"/>
                <a:cs typeface="+mn-cs"/>
              </a:rPr>
              <a:t>The Administrative Committee recognized that strategies 2B, 3A, 5A, and 7A are largely activities that are “ongoing” and need little “new” action to be taken.  Strategies 2A, 5B, and 8A are strategies in which implementation could occur immediately with little effort from the Administrative Committee and should begin as soon as possible.  Although strategy 4A is perhaps the “most important” strategy among Committee members, it was agreed that both 1A and 6A should be addressed prior.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6A94B-DDDF-4FB3-A2D8-4CDA7766B3F5}" type="slidenum">
              <a:rPr lang="en-US" smtClean="0"/>
              <a:t>67</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Mandates (15 min.)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Formal Requirements: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From the WCA…</a:t>
            </a:r>
          </a:p>
          <a:p>
            <a:r>
              <a:rPr lang="en-US" sz="1200" b="0" i="1" u="none" strike="noStrike" kern="1200" baseline="0" dirty="0" smtClean="0">
                <a:solidFill>
                  <a:schemeClr val="tx1"/>
                </a:solidFill>
                <a:latin typeface="+mn-lt"/>
                <a:ea typeface="+mn-ea"/>
                <a:cs typeface="+mn-cs"/>
              </a:rPr>
              <a:t>“Counties do not have constitutional home rule authority as cities and villages do. This means that</a:t>
            </a:r>
          </a:p>
          <a:p>
            <a:r>
              <a:rPr lang="en-US" sz="1200" b="0" i="1" u="none" strike="noStrike" kern="1200" baseline="0" dirty="0" smtClean="0">
                <a:solidFill>
                  <a:schemeClr val="tx1"/>
                </a:solidFill>
                <a:latin typeface="+mn-lt"/>
                <a:ea typeface="+mn-ea"/>
                <a:cs typeface="+mn-cs"/>
              </a:rPr>
              <a:t>while cities and villages can basically undertake anything that is not specifically prohibited by state statute or the constitution, counties can only undertake a function that is expressly allowed for, or mandated by, state statute or constitution.”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Court Cases Describing the State-County Relationship…</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“This court has often expressed the fundamental rule that counties, as creatures of the legislature, exist</a:t>
            </a:r>
          </a:p>
          <a:p>
            <a:r>
              <a:rPr lang="en-US" sz="1200" b="0" i="1" u="none" strike="noStrike" kern="1200" baseline="0" dirty="0" smtClean="0">
                <a:solidFill>
                  <a:schemeClr val="tx1"/>
                </a:solidFill>
                <a:latin typeface="+mn-lt"/>
                <a:ea typeface="+mn-ea"/>
                <a:cs typeface="+mn-cs"/>
              </a:rPr>
              <a:t>largely for purposes of political organization and administrative convenience . . . Because of its status as an arm of the state, a county cannot be heard to challenge or question the wisdom of its creator . . . It follows logically from this, for example, that a county may not raise a constitutional challenge to a statute.”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 are some </a:t>
            </a:r>
            <a:r>
              <a:rPr lang="en-US" sz="1200" b="1" i="0" u="none" strike="noStrike" kern="1200" baseline="0" dirty="0" smtClean="0">
                <a:solidFill>
                  <a:schemeClr val="tx1"/>
                </a:solidFill>
                <a:latin typeface="+mn-lt"/>
                <a:ea typeface="+mn-ea"/>
                <a:cs typeface="+mn-cs"/>
              </a:rPr>
              <a:t>Informal Expectations </a:t>
            </a:r>
            <a:r>
              <a:rPr lang="en-US" sz="1200" b="0" i="0" u="none" strike="noStrike" kern="1200" baseline="0" dirty="0" smtClean="0">
                <a:solidFill>
                  <a:schemeClr val="tx1"/>
                </a:solidFill>
                <a:latin typeface="+mn-lt"/>
                <a:ea typeface="+mn-ea"/>
                <a:cs typeface="+mn-cs"/>
              </a:rPr>
              <a:t>that others have of the County?  Record on Flip Chart Sheet.  “What traditionally have people expected the County Government to deliver on over the years?”…”What do we need to live up to?”…”What in Grant County has become an important service that is provided to its citizens (quality of life).”</a:t>
            </a:r>
            <a:endParaRPr lang="en-US" b="0" dirty="0"/>
          </a:p>
        </p:txBody>
      </p:sp>
      <p:sp>
        <p:nvSpPr>
          <p:cNvPr id="4" name="Slide Number Placeholder 3"/>
          <p:cNvSpPr>
            <a:spLocks noGrp="1"/>
          </p:cNvSpPr>
          <p:nvPr>
            <p:ph type="sldNum" sz="quarter" idx="10"/>
          </p:nvPr>
        </p:nvSpPr>
        <p:spPr/>
        <p:txBody>
          <a:bodyPr/>
          <a:lstStyle/>
          <a:p>
            <a:fld id="{8616A94B-DDDF-4FB3-A2D8-4CDA7766B3F5}" type="slidenum">
              <a:rPr lang="en-US" smtClean="0"/>
              <a:t>7</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Break (15 min.)</a:t>
            </a:r>
          </a:p>
          <a:p>
            <a:endParaRPr lang="en-US" sz="1200" b="0" i="0" u="none" strike="noStrike" kern="1200" baseline="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8616A94B-DDDF-4FB3-A2D8-4CDA7766B3F5}" type="slidenum">
              <a:rPr lang="en-US" smtClean="0"/>
              <a:t>8</a:t>
            </a:fld>
            <a:endParaRPr lang="en-US"/>
          </a:p>
        </p:txBody>
      </p:sp>
    </p:spTree>
    <p:extLst>
      <p:ext uri="{BB962C8B-B14F-4D97-AF65-F5344CB8AC3E}">
        <p14:creationId xmlns:p14="http://schemas.microsoft.com/office/powerpoint/2010/main" val="111084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(50</a:t>
            </a:r>
            <a:r>
              <a:rPr lang="en-US" b="0" baseline="0" dirty="0" smtClean="0"/>
              <a:t> min.)</a:t>
            </a:r>
          </a:p>
          <a:p>
            <a:r>
              <a:rPr lang="en-US" b="1" dirty="0" smtClean="0"/>
              <a:t>Values</a:t>
            </a:r>
            <a:r>
              <a:rPr lang="en-US" b="1" baseline="0" dirty="0" smtClean="0"/>
              <a:t> are the principles an organization believes are important and are reflected in how it acts.</a:t>
            </a:r>
            <a:endParaRPr lang="en-US" b="1" dirty="0" smtClean="0"/>
          </a:p>
          <a:p>
            <a:r>
              <a:rPr lang="en-US" b="0" dirty="0" smtClean="0"/>
              <a:t>List</a:t>
            </a:r>
            <a:r>
              <a:rPr lang="en-US" b="0" baseline="0" dirty="0" smtClean="0"/>
              <a:t> </a:t>
            </a:r>
            <a:r>
              <a:rPr lang="en-US" b="0" dirty="0" smtClean="0"/>
              <a:t>values</a:t>
            </a:r>
            <a:r>
              <a:rPr lang="en-US" b="0" baseline="0" dirty="0" smtClean="0"/>
              <a:t> that the </a:t>
            </a:r>
            <a:r>
              <a:rPr lang="en-US" b="0" dirty="0" smtClean="0"/>
              <a:t>Grant County Board believes in</a:t>
            </a:r>
            <a:r>
              <a:rPr lang="en-US" b="0" baseline="0" dirty="0" smtClean="0"/>
              <a:t> and should be reflected in how it acts. Consider these (3) questions:</a:t>
            </a:r>
          </a:p>
          <a:p>
            <a:r>
              <a:rPr lang="en-US" sz="2400" b="0" baseline="0" dirty="0" smtClean="0">
                <a:solidFill>
                  <a:schemeClr val="bg1"/>
                </a:solidFill>
                <a:latin typeface="Century Gothic" pitchFamily="34" charset="0"/>
              </a:rPr>
              <a:t>-</a:t>
            </a:r>
            <a:r>
              <a:rPr lang="en-US" sz="2400" dirty="0" smtClean="0">
                <a:solidFill>
                  <a:schemeClr val="bg1"/>
                </a:solidFill>
                <a:latin typeface="Century Gothic" pitchFamily="34" charset="0"/>
              </a:rPr>
              <a:t>What do we really care about in relating to key stakeholders?</a:t>
            </a:r>
          </a:p>
          <a:p>
            <a:r>
              <a:rPr lang="en-US" sz="2400" dirty="0" smtClean="0">
                <a:solidFill>
                  <a:schemeClr val="bg1"/>
                </a:solidFill>
                <a:latin typeface="Century Gothic" pitchFamily="34" charset="0"/>
              </a:rPr>
              <a:t>-How do we want to be viewed?</a:t>
            </a:r>
          </a:p>
          <a:p>
            <a:r>
              <a:rPr lang="en-US" sz="2400" dirty="0" smtClean="0">
                <a:solidFill>
                  <a:schemeClr val="bg1"/>
                </a:solidFill>
                <a:latin typeface="Century Gothic" pitchFamily="34" charset="0"/>
              </a:rPr>
              <a:t>-What are the values we should have that help indicate how we want to operate?</a:t>
            </a:r>
          </a:p>
          <a:p>
            <a:r>
              <a:rPr lang="en-US" b="0" baseline="0" dirty="0" smtClean="0"/>
              <a:t>(more than one-word answer for each)</a:t>
            </a:r>
          </a:p>
          <a:p>
            <a:endParaRPr lang="en-US" b="0" baseline="0" dirty="0" smtClean="0"/>
          </a:p>
          <a:p>
            <a:r>
              <a:rPr lang="en-US" b="0" baseline="0" dirty="0" smtClean="0"/>
              <a:t>-(Snow Carding Exercise) record values on Flip Chart Sheet.</a:t>
            </a:r>
          </a:p>
          <a:p>
            <a:r>
              <a:rPr lang="en-US" b="0" baseline="0" dirty="0" smtClean="0"/>
              <a:t>  -(5 min.) explanation</a:t>
            </a:r>
          </a:p>
          <a:p>
            <a:r>
              <a:rPr lang="en-US" b="0" baseline="0" dirty="0" smtClean="0"/>
              <a:t>  -(20 min.) generating ideas</a:t>
            </a:r>
          </a:p>
          <a:p>
            <a:r>
              <a:rPr lang="en-US" b="0" baseline="0" dirty="0" smtClean="0"/>
              <a:t>  -(10 min.) break while Todd arranges into themes</a:t>
            </a:r>
          </a:p>
          <a:p>
            <a:r>
              <a:rPr lang="en-US" b="0" baseline="0" dirty="0" smtClean="0"/>
              <a:t>  -(15 min.) discussion/summary of values</a:t>
            </a:r>
          </a:p>
          <a:p>
            <a:endParaRPr lang="en-US" b="0" baseline="0" dirty="0" smtClean="0"/>
          </a:p>
          <a:p>
            <a:r>
              <a:rPr lang="en-US" b="0" baseline="0" dirty="0" smtClean="0"/>
              <a:t>Themes become headers and Post-Its become descriptions of </a:t>
            </a:r>
          </a:p>
          <a:p>
            <a:endParaRPr lang="en-US" b="0" baseline="0" dirty="0" smtClean="0"/>
          </a:p>
          <a:p>
            <a:endParaRPr lang="en-US" b="1"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8616A94B-DDDF-4FB3-A2D8-4CDA7766B3F5}" type="slidenum">
              <a:rPr lang="en-US" smtClean="0"/>
              <a:t>9</a:t>
            </a:fld>
            <a:endParaRPr lang="en-US"/>
          </a:p>
        </p:txBody>
      </p:sp>
    </p:spTree>
    <p:extLst>
      <p:ext uri="{BB962C8B-B14F-4D97-AF65-F5344CB8AC3E}">
        <p14:creationId xmlns:p14="http://schemas.microsoft.com/office/powerpoint/2010/main" val="111084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7EFA7D-2434-4CCD-806B-B2F087AF36F5}"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86125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EFA7D-2434-4CCD-806B-B2F087AF36F5}"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177810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EFA7D-2434-4CCD-806B-B2F087AF36F5}"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18820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EFA7D-2434-4CCD-806B-B2F087AF36F5}"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164888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7EFA7D-2434-4CCD-806B-B2F087AF36F5}"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59541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7EFA7D-2434-4CCD-806B-B2F087AF36F5}"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125106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7EFA7D-2434-4CCD-806B-B2F087AF36F5}" type="datetimeFigureOut">
              <a:rPr lang="en-US" smtClean="0"/>
              <a:t>12/16/2014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248890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7EFA7D-2434-4CCD-806B-B2F087AF36F5}" type="datetimeFigureOut">
              <a:rPr lang="en-US" smtClean="0"/>
              <a:t>12/16/2014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527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EFA7D-2434-4CCD-806B-B2F087AF36F5}" type="datetimeFigureOut">
              <a:rPr lang="en-US" smtClean="0"/>
              <a:t>12/16/2014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368929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7EFA7D-2434-4CCD-806B-B2F087AF36F5}"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388528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7EFA7D-2434-4CCD-806B-B2F087AF36F5}"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04E50-1BC6-45F3-9B31-941E7A259142}" type="slidenum">
              <a:rPr lang="en-US" smtClean="0"/>
              <a:t>‹#›</a:t>
            </a:fld>
            <a:endParaRPr lang="en-US"/>
          </a:p>
        </p:txBody>
      </p:sp>
    </p:spTree>
    <p:extLst>
      <p:ext uri="{BB962C8B-B14F-4D97-AF65-F5344CB8AC3E}">
        <p14:creationId xmlns:p14="http://schemas.microsoft.com/office/powerpoint/2010/main" val="166752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EFA7D-2434-4CCD-806B-B2F087AF36F5}" type="datetimeFigureOut">
              <a:rPr lang="en-US" smtClean="0"/>
              <a:t>12/16/2014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04E50-1BC6-45F3-9B31-941E7A259142}" type="slidenum">
              <a:rPr lang="en-US" smtClean="0"/>
              <a:t>‹#›</a:t>
            </a:fld>
            <a:endParaRPr lang="en-US"/>
          </a:p>
        </p:txBody>
      </p:sp>
    </p:spTree>
    <p:extLst>
      <p:ext uri="{BB962C8B-B14F-4D97-AF65-F5344CB8AC3E}">
        <p14:creationId xmlns:p14="http://schemas.microsoft.com/office/powerpoint/2010/main" val="232542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jpe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1.jpe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microsoft.com/office/2007/relationships/hdphoto" Target="../media/hdphoto1.wdp"/><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3810000" y="2819400"/>
            <a:ext cx="0" cy="564544"/>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pic>
        <p:nvPicPr>
          <p:cNvPr id="43" name="Picture 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0120" y="3568680"/>
            <a:ext cx="4133880" cy="2755920"/>
          </a:xfrm>
          <a:prstGeom prst="rect">
            <a:avLst/>
          </a:prstGeom>
        </p:spPr>
      </p:pic>
      <p:pic>
        <p:nvPicPr>
          <p:cNvPr id="32" name="Picture 3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29200" y="599420"/>
            <a:ext cx="4114800" cy="2691824"/>
          </a:xfrm>
          <a:prstGeom prst="rect">
            <a:avLst/>
          </a:prstGeom>
        </p:spPr>
      </p:pic>
      <p:sp>
        <p:nvSpPr>
          <p:cNvPr id="3" name="Rounded Rectangle 2"/>
          <p:cNvSpPr/>
          <p:nvPr/>
        </p:nvSpPr>
        <p:spPr>
          <a:xfrm>
            <a:off x="7543800" y="2602832"/>
            <a:ext cx="1553411" cy="1664368"/>
          </a:xfrm>
          <a:prstGeom prst="roundRect">
            <a:avLst/>
          </a:prstGeom>
          <a:solidFill>
            <a:srgbClr val="4A452A"/>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1" idx="3"/>
            <a:endCxn id="3" idx="1"/>
          </p:cNvCxnSpPr>
          <p:nvPr/>
        </p:nvCxnSpPr>
        <p:spPr>
          <a:xfrm>
            <a:off x="1981200" y="3433465"/>
            <a:ext cx="5562600" cy="1551"/>
          </a:xfrm>
          <a:prstGeom prst="line">
            <a:avLst/>
          </a:prstGeom>
          <a:ln w="76200">
            <a:solidFill>
              <a:schemeClr val="bg1">
                <a:lumMod val="75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863661" y="381000"/>
            <a:ext cx="1179576" cy="1179576"/>
          </a:xfrm>
          <a:prstGeom prst="ellipse">
            <a:avLst/>
          </a:prstGeom>
          <a:solidFill>
            <a:srgbClr val="004620">
              <a:alpha val="85098"/>
            </a:srgb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19444" y="1560576"/>
            <a:ext cx="1179576" cy="1179576"/>
          </a:xfrm>
          <a:prstGeom prst="ellipse">
            <a:avLst/>
          </a:prstGeom>
          <a:solidFill>
            <a:srgbClr val="004620">
              <a:alpha val="85098"/>
            </a:srgb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rgbClr val="7030A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58000" y="4481888"/>
            <a:ext cx="2286000" cy="1200329"/>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solidFill>
                <a:latin typeface="Century Gothic" pitchFamily="34" charset="0"/>
              </a:rPr>
              <a:t>adoption</a:t>
            </a:r>
          </a:p>
          <a:p>
            <a:pPr marL="285750" indent="-285750">
              <a:buFont typeface="Arial" pitchFamily="34" charset="0"/>
              <a:buChar char="•"/>
            </a:pPr>
            <a:r>
              <a:rPr lang="en-US" dirty="0">
                <a:solidFill>
                  <a:schemeClr val="bg1"/>
                </a:solidFill>
                <a:latin typeface="Century Gothic" pitchFamily="34" charset="0"/>
              </a:rPr>
              <a:t>i</a:t>
            </a:r>
            <a:r>
              <a:rPr lang="en-US" dirty="0" smtClean="0">
                <a:solidFill>
                  <a:schemeClr val="bg1"/>
                </a:solidFill>
                <a:latin typeface="Century Gothic" pitchFamily="34" charset="0"/>
              </a:rPr>
              <a:t>mplementation</a:t>
            </a:r>
          </a:p>
          <a:p>
            <a:pPr marL="285750" indent="-285750">
              <a:buFont typeface="Arial" pitchFamily="34" charset="0"/>
              <a:buChar char="•"/>
            </a:pPr>
            <a:r>
              <a:rPr lang="en-US" dirty="0">
                <a:solidFill>
                  <a:schemeClr val="bg1"/>
                </a:solidFill>
                <a:latin typeface="Century Gothic" pitchFamily="34" charset="0"/>
              </a:rPr>
              <a:t>r</a:t>
            </a:r>
            <a:r>
              <a:rPr lang="en-US" dirty="0" smtClean="0">
                <a:solidFill>
                  <a:schemeClr val="bg1"/>
                </a:solidFill>
                <a:latin typeface="Century Gothic" pitchFamily="34" charset="0"/>
              </a:rPr>
              <a:t>eassessment/ monitoring</a:t>
            </a: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i</a:t>
            </a:r>
            <a:r>
              <a:rPr lang="en-US" sz="1400" dirty="0" smtClean="0">
                <a:solidFill>
                  <a:schemeClr val="bg1"/>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assessment</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assessment</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1"/>
                </a:solidFill>
                <a:effectLst>
                  <a:outerShdw blurRad="38100" dist="38100" dir="2700000" algn="tl">
                    <a:srgbClr val="000000">
                      <a:alpha val="43137"/>
                    </a:srgbClr>
                  </a:outerShdw>
                </a:effectLst>
                <a:latin typeface="Century Gothic" pitchFamily="34" charset="0"/>
              </a:rPr>
              <a:t>formulation</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sp>
        <p:nvSpPr>
          <p:cNvPr id="24" name="Oval 23"/>
          <p:cNvSpPr/>
          <p:nvPr/>
        </p:nvSpPr>
        <p:spPr>
          <a:xfrm>
            <a:off x="4114800" y="2680528"/>
            <a:ext cx="1473896" cy="1473896"/>
          </a:xfrm>
          <a:prstGeom prst="ellipse">
            <a:avLst/>
          </a:prstGeom>
          <a:solidFill>
            <a:srgbClr val="F65E0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trategic issues</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sp>
        <p:nvSpPr>
          <p:cNvPr id="38" name="TextBox 37"/>
          <p:cNvSpPr txBox="1"/>
          <p:nvPr/>
        </p:nvSpPr>
        <p:spPr>
          <a:xfrm>
            <a:off x="3048000" y="762000"/>
            <a:ext cx="2153412" cy="646331"/>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solidFill>
                <a:latin typeface="Century Gothic" pitchFamily="34" charset="0"/>
              </a:rPr>
              <a:t>opportunities</a:t>
            </a:r>
          </a:p>
          <a:p>
            <a:pPr marL="285750" indent="-285750">
              <a:buFont typeface="Arial" pitchFamily="34" charset="0"/>
              <a:buChar char="•"/>
            </a:pPr>
            <a:r>
              <a:rPr lang="en-US" dirty="0" smtClean="0">
                <a:solidFill>
                  <a:schemeClr val="bg1"/>
                </a:solidFill>
                <a:latin typeface="Century Gothic" pitchFamily="34" charset="0"/>
              </a:rPr>
              <a:t>threats</a:t>
            </a:r>
            <a:endParaRPr lang="en-US" dirty="0">
              <a:solidFill>
                <a:schemeClr val="bg1"/>
              </a:solidFill>
              <a:latin typeface="Century Gothic" pitchFamily="34" charset="0"/>
            </a:endParaRPr>
          </a:p>
        </p:txBody>
      </p:sp>
      <p:sp>
        <p:nvSpPr>
          <p:cNvPr id="39" name="TextBox 38"/>
          <p:cNvSpPr txBox="1"/>
          <p:nvPr/>
        </p:nvSpPr>
        <p:spPr>
          <a:xfrm>
            <a:off x="3048000" y="5562600"/>
            <a:ext cx="2153412" cy="646331"/>
          </a:xfrm>
          <a:prstGeom prst="rect">
            <a:avLst/>
          </a:prstGeom>
          <a:noFill/>
        </p:spPr>
        <p:txBody>
          <a:bodyPr wrap="square" rtlCol="0">
            <a:spAutoFit/>
          </a:bodyPr>
          <a:lstStyle/>
          <a:p>
            <a:pPr marL="285750" indent="-285750">
              <a:buFont typeface="Arial" pitchFamily="34" charset="0"/>
              <a:buChar char="•"/>
            </a:pPr>
            <a:r>
              <a:rPr lang="en-US" dirty="0">
                <a:solidFill>
                  <a:schemeClr val="bg1"/>
                </a:solidFill>
                <a:latin typeface="Century Gothic" pitchFamily="34" charset="0"/>
              </a:rPr>
              <a:t>s</a:t>
            </a:r>
            <a:r>
              <a:rPr lang="en-US" dirty="0" smtClean="0">
                <a:solidFill>
                  <a:schemeClr val="bg1"/>
                </a:solidFill>
                <a:latin typeface="Century Gothic" pitchFamily="34" charset="0"/>
              </a:rPr>
              <a:t>trengths</a:t>
            </a:r>
          </a:p>
          <a:p>
            <a:pPr marL="285750" indent="-285750">
              <a:buFont typeface="Arial" pitchFamily="34" charset="0"/>
              <a:buChar char="•"/>
            </a:pPr>
            <a:r>
              <a:rPr lang="en-US" dirty="0" smtClean="0">
                <a:solidFill>
                  <a:schemeClr val="bg1"/>
                </a:solidFill>
                <a:latin typeface="Century Gothic" pitchFamily="34" charset="0"/>
              </a:rPr>
              <a:t>weaknesses</a:t>
            </a:r>
            <a:endParaRPr lang="en-US" dirty="0">
              <a:solidFill>
                <a:schemeClr val="bg1"/>
              </a:solidFill>
              <a:latin typeface="Century Gothic" pitchFamily="34" charset="0"/>
            </a:endParaRPr>
          </a:p>
        </p:txBody>
      </p:sp>
      <p:sp>
        <p:nvSpPr>
          <p:cNvPr id="5" name="TextBox 4"/>
          <p:cNvSpPr txBox="1"/>
          <p:nvPr/>
        </p:nvSpPr>
        <p:spPr>
          <a:xfrm>
            <a:off x="5009388" y="1885890"/>
            <a:ext cx="3048000" cy="400110"/>
          </a:xfrm>
          <a:prstGeom prst="rect">
            <a:avLst/>
          </a:prstGeom>
          <a:noFill/>
        </p:spPr>
        <p:txBody>
          <a:bodyPr wrap="square" rtlCol="0">
            <a:spAutoFit/>
          </a:bodyPr>
          <a:lstStyle/>
          <a:p>
            <a:pPr algn="ctr"/>
            <a:r>
              <a:rPr lang="en-US" sz="2000" dirty="0">
                <a:solidFill>
                  <a:srgbClr val="92D050"/>
                </a:solidFill>
                <a:latin typeface="Century Gothic" pitchFamily="34" charset="0"/>
              </a:rPr>
              <a:t>g</a:t>
            </a:r>
            <a:r>
              <a:rPr lang="en-US" sz="2000" dirty="0" smtClean="0">
                <a:solidFill>
                  <a:srgbClr val="92D050"/>
                </a:solidFill>
                <a:latin typeface="Century Gothic" pitchFamily="34" charset="0"/>
              </a:rPr>
              <a:t>roan zone</a:t>
            </a:r>
            <a:endParaRPr lang="en-US" sz="2000" dirty="0">
              <a:solidFill>
                <a:srgbClr val="92D050"/>
              </a:solidFill>
              <a:latin typeface="Century Gothic" pitchFamily="34" charset="0"/>
            </a:endParaRPr>
          </a:p>
        </p:txBody>
      </p:sp>
      <p:sp>
        <p:nvSpPr>
          <p:cNvPr id="4" name="Rounded Rectangle 3"/>
          <p:cNvSpPr/>
          <p:nvPr/>
        </p:nvSpPr>
        <p:spPr>
          <a:xfrm>
            <a:off x="5334000" y="2286000"/>
            <a:ext cx="2514600" cy="2195888"/>
          </a:xfrm>
          <a:prstGeom prst="roundRect">
            <a:avLst/>
          </a:prstGeom>
          <a:solidFill>
            <a:srgbClr val="92D050">
              <a:alpha val="40000"/>
            </a:srgbClr>
          </a:solid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76200" y="25917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58" name="TextBox 57"/>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sp>
        <p:nvSpPr>
          <p:cNvPr id="40" name="Rounded Rectangle 39"/>
          <p:cNvSpPr/>
          <p:nvPr/>
        </p:nvSpPr>
        <p:spPr>
          <a:xfrm>
            <a:off x="7543800" y="2590800"/>
            <a:ext cx="1553411" cy="1664368"/>
          </a:xfrm>
          <a:prstGeom prst="roundRect">
            <a:avLst/>
          </a:prstGeom>
          <a:solidFill>
            <a:srgbClr val="0048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37" name="Oval 36"/>
          <p:cNvSpPr/>
          <p:nvPr/>
        </p:nvSpPr>
        <p:spPr>
          <a:xfrm>
            <a:off x="1869721" y="53340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11839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down)">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22" presetClass="entr" presetSubtype="4"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00"/>
                                        <p:tgtEl>
                                          <p:spTgt spid="5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0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up)">
                                      <p:cBhvr>
                                        <p:cTn id="81" dur="50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1" fill="hold"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up)">
                                      <p:cBhvr>
                                        <p:cTn id="93" dur="500"/>
                                        <p:tgtEl>
                                          <p:spTgt spid="4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2" nodeType="clickEffect">
                                  <p:stCondLst>
                                    <p:cond delay="0"/>
                                  </p:stCondLst>
                                  <p:childTnLst>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38"/>
                                        </p:tgtEl>
                                      </p:cBhvr>
                                    </p:animEffect>
                                    <p:set>
                                      <p:cBhvr>
                                        <p:cTn id="106" dur="1" fill="hold">
                                          <p:stCondLst>
                                            <p:cond delay="499"/>
                                          </p:stCondLst>
                                        </p:cTn>
                                        <p:tgtEl>
                                          <p:spTgt spid="3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43"/>
                                        </p:tgtEl>
                                      </p:cBhvr>
                                    </p:animEffect>
                                    <p:set>
                                      <p:cBhvr>
                                        <p:cTn id="109" dur="1" fill="hold">
                                          <p:stCondLst>
                                            <p:cond delay="499"/>
                                          </p:stCondLst>
                                        </p:cTn>
                                        <p:tgtEl>
                                          <p:spTgt spid="43"/>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32"/>
                                        </p:tgtEl>
                                      </p:cBhvr>
                                    </p:animEffect>
                                    <p:set>
                                      <p:cBhvr>
                                        <p:cTn id="112" dur="1" fill="hold">
                                          <p:stCondLst>
                                            <p:cond delay="499"/>
                                          </p:stCondLst>
                                        </p:cTn>
                                        <p:tgtEl>
                                          <p:spTgt spid="32"/>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500"/>
                                        <p:tgtEl>
                                          <p:spTgt spid="2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500"/>
                                        <p:tgtEl>
                                          <p:spTgt spid="1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
                                        </p:tgtEl>
                                        <p:attrNameLst>
                                          <p:attrName>style.visibility</p:attrName>
                                        </p:attrNameLst>
                                      </p:cBhvr>
                                      <p:to>
                                        <p:strVal val="visible"/>
                                      </p:to>
                                    </p:set>
                                    <p:animEffect transition="in" filter="fade">
                                      <p:cBhvr>
                                        <p:cTn id="132" dur="2000"/>
                                        <p:tgtEl>
                                          <p:spTgt spid="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fade">
                                      <p:cBhvr>
                                        <p:cTn id="135" dur="500"/>
                                        <p:tgtEl>
                                          <p:spTgt spid="5"/>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4"/>
                                        </p:tgtEl>
                                      </p:cBhvr>
                                    </p:animEffect>
                                    <p:set>
                                      <p:cBhvr>
                                        <p:cTn id="140" dur="1" fill="hold">
                                          <p:stCondLst>
                                            <p:cond delay="499"/>
                                          </p:stCondLst>
                                        </p:cTn>
                                        <p:tgtEl>
                                          <p:spTgt spid="4"/>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5"/>
                                        </p:tgtEl>
                                      </p:cBhvr>
                                    </p:animEffect>
                                    <p:set>
                                      <p:cBhvr>
                                        <p:cTn id="143" dur="1" fill="hold">
                                          <p:stCondLst>
                                            <p:cond delay="499"/>
                                          </p:stCondLst>
                                        </p:cTn>
                                        <p:tgtEl>
                                          <p:spTgt spid="5"/>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childTnLst>
                                </p:cTn>
                              </p:par>
                            </p:childTnLst>
                          </p:cTn>
                        </p:par>
                        <p:par>
                          <p:cTn id="149" fill="hold">
                            <p:stCondLst>
                              <p:cond delay="500"/>
                            </p:stCondLst>
                            <p:childTnLst>
                              <p:par>
                                <p:cTn id="150" presetID="10" presetClass="entr" presetSubtype="0" fill="hold" nodeType="afterEffect">
                                  <p:stCondLst>
                                    <p:cond delay="0"/>
                                  </p:stCondLst>
                                  <p:childTnLst>
                                    <p:set>
                                      <p:cBhvr>
                                        <p:cTn id="151" dur="1" fill="hold">
                                          <p:stCondLst>
                                            <p:cond delay="0"/>
                                          </p:stCondLst>
                                        </p:cTn>
                                        <p:tgtEl>
                                          <p:spTgt spid="17">
                                            <p:txEl>
                                              <p:pRg st="0" end="0"/>
                                            </p:txEl>
                                          </p:spTgt>
                                        </p:tgtEl>
                                        <p:attrNameLst>
                                          <p:attrName>style.visibility</p:attrName>
                                        </p:attrNameLst>
                                      </p:cBhvr>
                                      <p:to>
                                        <p:strVal val="visible"/>
                                      </p:to>
                                    </p:set>
                                    <p:animEffect transition="in" filter="fade">
                                      <p:cBhvr>
                                        <p:cTn id="152" dur="500"/>
                                        <p:tgtEl>
                                          <p:spTgt spid="17">
                                            <p:txEl>
                                              <p:pRg st="0" end="0"/>
                                            </p:txEl>
                                          </p:spTgt>
                                        </p:tgtEl>
                                      </p:cBhvr>
                                    </p:animEffect>
                                  </p:childTnLst>
                                </p:cTn>
                              </p:par>
                            </p:childTnLst>
                          </p:cTn>
                        </p:par>
                        <p:par>
                          <p:cTn id="153" fill="hold">
                            <p:stCondLst>
                              <p:cond delay="1000"/>
                            </p:stCondLst>
                            <p:childTnLst>
                              <p:par>
                                <p:cTn id="154" presetID="10" presetClass="entr" presetSubtype="0" fill="hold" nodeType="afterEffect">
                                  <p:stCondLst>
                                    <p:cond delay="0"/>
                                  </p:stCondLst>
                                  <p:childTnLst>
                                    <p:set>
                                      <p:cBhvr>
                                        <p:cTn id="155" dur="1" fill="hold">
                                          <p:stCondLst>
                                            <p:cond delay="0"/>
                                          </p:stCondLst>
                                        </p:cTn>
                                        <p:tgtEl>
                                          <p:spTgt spid="17">
                                            <p:txEl>
                                              <p:pRg st="1" end="1"/>
                                            </p:txEl>
                                          </p:spTgt>
                                        </p:tgtEl>
                                        <p:attrNameLst>
                                          <p:attrName>style.visibility</p:attrName>
                                        </p:attrNameLst>
                                      </p:cBhvr>
                                      <p:to>
                                        <p:strVal val="visible"/>
                                      </p:to>
                                    </p:set>
                                    <p:animEffect transition="in" filter="fade">
                                      <p:cBhvr>
                                        <p:cTn id="156" dur="500"/>
                                        <p:tgtEl>
                                          <p:spTgt spid="17">
                                            <p:txEl>
                                              <p:pRg st="1" end="1"/>
                                            </p:txEl>
                                          </p:spTgt>
                                        </p:tgtEl>
                                      </p:cBhvr>
                                    </p:animEffect>
                                  </p:childTnLst>
                                </p:cTn>
                              </p:par>
                            </p:childTnLst>
                          </p:cTn>
                        </p:par>
                        <p:par>
                          <p:cTn id="157" fill="hold">
                            <p:stCondLst>
                              <p:cond delay="1500"/>
                            </p:stCondLst>
                            <p:childTnLst>
                              <p:par>
                                <p:cTn id="158" presetID="10" presetClass="entr" presetSubtype="0" fill="hold"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500"/>
                                        <p:tgtEl>
                                          <p:spTgt spid="17">
                                            <p:txEl>
                                              <p:pRg st="2" end="2"/>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0" nodeType="clickEffect">
                                  <p:stCondLst>
                                    <p:cond delay="0"/>
                                  </p:stCondLst>
                                  <p:childTnLst>
                                    <p:animEffect transition="out" filter="fade">
                                      <p:cBhvr>
                                        <p:cTn id="164" dur="500"/>
                                        <p:tgtEl>
                                          <p:spTgt spid="17">
                                            <p:txEl>
                                              <p:pRg st="0" end="0"/>
                                            </p:txEl>
                                          </p:spTgt>
                                        </p:tgtEl>
                                      </p:cBhvr>
                                    </p:animEffect>
                                    <p:set>
                                      <p:cBhvr>
                                        <p:cTn id="165" dur="1" fill="hold">
                                          <p:stCondLst>
                                            <p:cond delay="499"/>
                                          </p:stCondLst>
                                        </p:cTn>
                                        <p:tgtEl>
                                          <p:spTgt spid="17">
                                            <p:txEl>
                                              <p:pRg st="0" end="0"/>
                                            </p:txEl>
                                          </p:spTgt>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17">
                                            <p:txEl>
                                              <p:pRg st="1" end="1"/>
                                            </p:txEl>
                                          </p:spTgt>
                                        </p:tgtEl>
                                      </p:cBhvr>
                                    </p:animEffect>
                                    <p:set>
                                      <p:cBhvr>
                                        <p:cTn id="168" dur="1" fill="hold">
                                          <p:stCondLst>
                                            <p:cond delay="499"/>
                                          </p:stCondLst>
                                        </p:cTn>
                                        <p:tgtEl>
                                          <p:spTgt spid="17">
                                            <p:txEl>
                                              <p:pRg st="1" end="1"/>
                                            </p:txEl>
                                          </p:spTgt>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500"/>
                                        <p:tgtEl>
                                          <p:spTgt spid="17">
                                            <p:txEl>
                                              <p:pRg st="2" end="2"/>
                                            </p:txEl>
                                          </p:spTgt>
                                        </p:tgtEl>
                                      </p:cBhvr>
                                    </p:animEffect>
                                    <p:set>
                                      <p:cBhvr>
                                        <p:cTn id="171" dur="1" fill="hold">
                                          <p:stCondLst>
                                            <p:cond delay="499"/>
                                          </p:stCondLst>
                                        </p:cTn>
                                        <p:tgtEl>
                                          <p:spTgt spid="1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P spid="14" grpId="0" animBg="1"/>
      <p:bldP spid="17" grpId="0" uiExpand="1" build="allAtOnce"/>
      <p:bldP spid="18" grpId="0"/>
      <p:bldP spid="20" grpId="0"/>
      <p:bldP spid="21" grpId="0"/>
      <p:bldP spid="23" grpId="0"/>
      <p:bldP spid="24" grpId="0" animBg="1"/>
      <p:bldP spid="22" grpId="0"/>
      <p:bldP spid="38" grpId="0"/>
      <p:bldP spid="38" grpId="2"/>
      <p:bldP spid="39" grpId="0"/>
      <p:bldP spid="39" grpId="2"/>
      <p:bldP spid="5" grpId="0"/>
      <p:bldP spid="5" grpId="1"/>
      <p:bldP spid="4" grpId="0" animBg="1"/>
      <p:bldP spid="4" grpId="1" animBg="1"/>
      <p:bldP spid="34" grpId="0" animBg="1"/>
      <p:bldP spid="41" grpId="0"/>
      <p:bldP spid="57" grpId="0"/>
      <p:bldP spid="58" grpId="0"/>
      <p:bldP spid="40" grpId="0" animBg="1"/>
      <p:bldP spid="28" grpId="0"/>
      <p:bldP spid="37"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68424"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cxnSp>
        <p:nvCxnSpPr>
          <p:cNvPr id="48" name="Straight Connector 47"/>
          <p:cNvCxnSpPr/>
          <p:nvPr/>
        </p:nvCxnSpPr>
        <p:spPr>
          <a:xfrm>
            <a:off x="3810000" y="2820785"/>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2785"/>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81200" y="3434850"/>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58963" y="5683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v</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11272"/>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4006"/>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69306" y="77585"/>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2385"/>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1556"/>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2385"/>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63" name="Oval 62"/>
          <p:cNvSpPr/>
          <p:nvPr/>
        </p:nvSpPr>
        <p:spPr>
          <a:xfrm>
            <a:off x="4118684" y="2681990"/>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 name="Rounded Rectangle 2"/>
          <p:cNvSpPr/>
          <p:nvPr/>
        </p:nvSpPr>
        <p:spPr>
          <a:xfrm>
            <a:off x="7543800" y="2602832"/>
            <a:ext cx="1553411" cy="1664368"/>
          </a:xfrm>
          <a:prstGeom prst="roundRect">
            <a:avLst/>
          </a:prstGeom>
          <a:solidFill>
            <a:schemeClr val="tx1">
              <a:alpha val="38039"/>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grpSp>
        <p:nvGrpSpPr>
          <p:cNvPr id="73" name="Group 72"/>
          <p:cNvGrpSpPr/>
          <p:nvPr/>
        </p:nvGrpSpPr>
        <p:grpSpPr>
          <a:xfrm>
            <a:off x="1828800" y="382385"/>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cxnSp>
        <p:nvCxnSpPr>
          <p:cNvPr id="50" name="Straight Connector 49"/>
          <p:cNvCxnSpPr/>
          <p:nvPr/>
        </p:nvCxnSpPr>
        <p:spPr>
          <a:xfrm>
            <a:off x="2447492" y="1711272"/>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0" y="23446"/>
            <a:ext cx="10591800" cy="7086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a:endCxn id="69" idx="2"/>
          </p:cNvCxnSpPr>
          <p:nvPr/>
        </p:nvCxnSpPr>
        <p:spPr>
          <a:xfrm>
            <a:off x="990600" y="4359283"/>
            <a:ext cx="11125" cy="106733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Arc 68"/>
          <p:cNvSpPr/>
          <p:nvPr/>
        </p:nvSpPr>
        <p:spPr>
          <a:xfrm rot="10800000">
            <a:off x="998597" y="4482602"/>
            <a:ext cx="1558861" cy="1732948"/>
          </a:xfrm>
          <a:prstGeom prst="arc">
            <a:avLst>
              <a:gd name="adj1" fmla="val 16804434"/>
              <a:gd name="adj2" fmla="val 21257733"/>
            </a:avLst>
          </a:prstGeom>
          <a:ln w="76200" cap="rnd">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Rounded Rectangle 59"/>
          <p:cNvSpPr/>
          <p:nvPr/>
        </p:nvSpPr>
        <p:spPr>
          <a:xfrm>
            <a:off x="1676401" y="229985"/>
            <a:ext cx="7420810" cy="6610642"/>
          </a:xfrm>
          <a:prstGeom prst="roundRect">
            <a:avLst>
              <a:gd name="adj" fmla="val 5997"/>
            </a:avLst>
          </a:prstGeom>
          <a:solidFill>
            <a:srgbClr val="4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828800" y="384048"/>
            <a:ext cx="7391400" cy="4847481"/>
          </a:xfrm>
          <a:prstGeom prst="rect">
            <a:avLst/>
          </a:prstGeom>
          <a:noFill/>
        </p:spPr>
        <p:txBody>
          <a:bodyPr wrap="square" rtlCol="0">
            <a:spAutoFit/>
          </a:bodyPr>
          <a:lstStyle/>
          <a:p>
            <a:r>
              <a:rPr lang="en-US" sz="2400" b="1" dirty="0">
                <a:solidFill>
                  <a:schemeClr val="bg1"/>
                </a:solidFill>
                <a:latin typeface="Century Gothic" pitchFamily="34" charset="0"/>
              </a:rPr>
              <a:t>Values:  </a:t>
            </a:r>
            <a:r>
              <a:rPr lang="en-US" sz="2400" dirty="0">
                <a:solidFill>
                  <a:schemeClr val="bg1"/>
                </a:solidFill>
                <a:latin typeface="Century Gothic" pitchFamily="34" charset="0"/>
              </a:rPr>
              <a:t>What an organization believes, reflected in how it acts.</a:t>
            </a:r>
          </a:p>
          <a:p>
            <a:endParaRPr lang="en-US" sz="2400" dirty="0">
              <a:solidFill>
                <a:schemeClr val="bg1"/>
              </a:solidFill>
              <a:latin typeface="Century Gothic" pitchFamily="34" charset="0"/>
            </a:endParaRPr>
          </a:p>
          <a:p>
            <a:pPr marL="342900" indent="-342900">
              <a:buFont typeface="Arial" panose="020B0604020202020204" pitchFamily="34" charset="0"/>
              <a:buChar char="•"/>
            </a:pPr>
            <a:r>
              <a:rPr lang="en-US" sz="2400" dirty="0">
                <a:solidFill>
                  <a:schemeClr val="bg1"/>
                </a:solidFill>
                <a:latin typeface="Century Gothic" pitchFamily="34" charset="0"/>
              </a:rPr>
              <a:t>What do we really care about in relating to hey stakeholders?</a:t>
            </a:r>
          </a:p>
          <a:p>
            <a:pPr lvl="1"/>
            <a:endParaRPr lang="en-US" sz="1050" dirty="0">
              <a:solidFill>
                <a:schemeClr val="bg1"/>
              </a:solidFill>
              <a:latin typeface="Century Gothic" pitchFamily="34" charset="0"/>
            </a:endParaRPr>
          </a:p>
          <a:p>
            <a:pPr marL="285750" indent="-285750">
              <a:buFont typeface="Arial" pitchFamily="34" charset="0"/>
              <a:buChar char="•"/>
            </a:pPr>
            <a:r>
              <a:rPr lang="en-US" sz="2400" dirty="0">
                <a:solidFill>
                  <a:schemeClr val="bg1"/>
                </a:solidFill>
                <a:latin typeface="Century Gothic" pitchFamily="34" charset="0"/>
              </a:rPr>
              <a:t>How do we want to be viewed?</a:t>
            </a:r>
          </a:p>
          <a:p>
            <a:endParaRPr lang="en-US" sz="1050" dirty="0">
              <a:solidFill>
                <a:schemeClr val="bg1"/>
              </a:solidFill>
              <a:latin typeface="Century Gothic" pitchFamily="34" charset="0"/>
            </a:endParaRPr>
          </a:p>
          <a:p>
            <a:pPr marL="285750" indent="-285750">
              <a:buFont typeface="Arial" pitchFamily="34" charset="0"/>
              <a:buChar char="•"/>
            </a:pPr>
            <a:r>
              <a:rPr lang="en-US" sz="2400" dirty="0">
                <a:solidFill>
                  <a:schemeClr val="bg1"/>
                </a:solidFill>
                <a:latin typeface="Century Gothic" pitchFamily="34" charset="0"/>
              </a:rPr>
              <a:t>What are the values we should have that help indicate how we want to operate?</a:t>
            </a:r>
          </a:p>
          <a:p>
            <a:pPr lvl="2"/>
            <a:endParaRPr lang="en-US" sz="2400" dirty="0">
              <a:solidFill>
                <a:schemeClr val="bg1"/>
              </a:solidFill>
              <a:latin typeface="Century Gothic" pitchFamily="34" charset="0"/>
            </a:endParaRPr>
          </a:p>
          <a:p>
            <a:pPr lvl="2"/>
            <a:endParaRPr lang="en-US" sz="2400" dirty="0">
              <a:solidFill>
                <a:schemeClr val="bg1"/>
              </a:solidFill>
              <a:latin typeface="Century Gothic" pitchFamily="34" charset="0"/>
            </a:endParaRPr>
          </a:p>
          <a:p>
            <a:pPr marL="285750" indent="-285750">
              <a:buFont typeface="Arial" pitchFamily="34" charset="0"/>
              <a:buChar char="•"/>
            </a:pPr>
            <a:r>
              <a:rPr lang="en-US" sz="2400" dirty="0">
                <a:solidFill>
                  <a:srgbClr val="FFC000"/>
                </a:solidFill>
                <a:latin typeface="Century Gothic" pitchFamily="34" charset="0"/>
              </a:rPr>
              <a:t>Exercise:  </a:t>
            </a:r>
            <a:r>
              <a:rPr lang="en-US" sz="2400" dirty="0">
                <a:solidFill>
                  <a:schemeClr val="bg1"/>
                </a:solidFill>
                <a:latin typeface="Century Gothic" pitchFamily="34" charset="0"/>
              </a:rPr>
              <a:t>Identify at least (1) value that Grant County Government has.</a:t>
            </a:r>
          </a:p>
        </p:txBody>
      </p:sp>
      <p:sp>
        <p:nvSpPr>
          <p:cNvPr id="51" name="Oval 50"/>
          <p:cNvSpPr/>
          <p:nvPr/>
        </p:nvSpPr>
        <p:spPr>
          <a:xfrm>
            <a:off x="1869721" y="53340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56" name="Rectangle 55"/>
          <p:cNvSpPr/>
          <p:nvPr/>
        </p:nvSpPr>
        <p:spPr>
          <a:xfrm>
            <a:off x="-609600" y="1385"/>
            <a:ext cx="10591800" cy="7086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ctagon 56"/>
          <p:cNvSpPr/>
          <p:nvPr/>
        </p:nvSpPr>
        <p:spPr>
          <a:xfrm>
            <a:off x="2362200" y="1372985"/>
            <a:ext cx="4572000" cy="4572000"/>
          </a:xfrm>
          <a:prstGeom prst="octagon">
            <a:avLst/>
          </a:prstGeom>
          <a:solidFill>
            <a:srgbClr val="FF0000"/>
          </a:solid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latin typeface="Aharoni" panose="02010803020104030203" pitchFamily="2" charset="-79"/>
                <a:cs typeface="Aharoni" panose="02010803020104030203" pitchFamily="2" charset="-79"/>
              </a:rPr>
              <a:t>STOP</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9731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0000">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14:bounceEnd="60000">
                                          <p:cBhvr additive="base">
                                            <p:cTn id="7" dur="500" fill="hold"/>
                                            <p:tgtEl>
                                              <p:spTgt spid="5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68424"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cxnSp>
        <p:nvCxnSpPr>
          <p:cNvPr id="48" name="Straight Connector 47"/>
          <p:cNvCxnSpPr/>
          <p:nvPr/>
        </p:nvCxnSpPr>
        <p:spPr>
          <a:xfrm>
            <a:off x="3810000" y="2819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58963" y="5682217"/>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v</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1000"/>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63" name="Oval 62"/>
          <p:cNvSpPr/>
          <p:nvPr/>
        </p:nvSpPr>
        <p:spPr>
          <a:xfrm>
            <a:off x="4118684" y="2681990"/>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 name="Rounded Rectangle 2"/>
          <p:cNvSpPr/>
          <p:nvPr/>
        </p:nvSpPr>
        <p:spPr>
          <a:xfrm>
            <a:off x="7543800" y="2602832"/>
            <a:ext cx="1553411" cy="1664368"/>
          </a:xfrm>
          <a:prstGeom prst="roundRect">
            <a:avLst/>
          </a:prstGeom>
          <a:solidFill>
            <a:schemeClr val="tx1">
              <a:alpha val="38039"/>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grpSp>
        <p:nvGrpSpPr>
          <p:cNvPr id="73" name="Group 72"/>
          <p:cNvGrpSpPr/>
          <p:nvPr/>
        </p:nvGrpSpPr>
        <p:grpSpPr>
          <a:xfrm>
            <a:off x="1828800" y="381000"/>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cxnSp>
        <p:nvCxnSpPr>
          <p:cNvPr id="50" name="Straight Connector 49"/>
          <p:cNvCxnSpPr/>
          <p:nvPr/>
        </p:nvCxnSpPr>
        <p:spPr>
          <a:xfrm>
            <a:off x="2447492" y="17098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0" y="23446"/>
            <a:ext cx="9677400" cy="7086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990600" y="4359283"/>
            <a:ext cx="0" cy="974717"/>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Arc 68"/>
          <p:cNvSpPr/>
          <p:nvPr/>
        </p:nvSpPr>
        <p:spPr>
          <a:xfrm rot="10800000">
            <a:off x="983343" y="4482602"/>
            <a:ext cx="1558861" cy="1732948"/>
          </a:xfrm>
          <a:prstGeom prst="arc">
            <a:avLst>
              <a:gd name="adj1" fmla="val 16804434"/>
              <a:gd name="adj2" fmla="val 0"/>
            </a:avLst>
          </a:prstGeom>
          <a:ln w="76200" cap="rnd">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Rounded Rectangle 63"/>
          <p:cNvSpPr/>
          <p:nvPr/>
        </p:nvSpPr>
        <p:spPr>
          <a:xfrm>
            <a:off x="1676401" y="228600"/>
            <a:ext cx="7420810" cy="6610642"/>
          </a:xfrm>
          <a:prstGeom prst="roundRect">
            <a:avLst>
              <a:gd name="adj" fmla="val 5997"/>
            </a:avLst>
          </a:prstGeom>
          <a:solidFill>
            <a:srgbClr val="4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69721" y="53340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752600" y="304800"/>
            <a:ext cx="7391400" cy="5262979"/>
          </a:xfrm>
          <a:prstGeom prst="rect">
            <a:avLst/>
          </a:prstGeom>
          <a:noFill/>
        </p:spPr>
        <p:txBody>
          <a:bodyPr wrap="square" rtlCol="0">
            <a:spAutoFit/>
          </a:bodyPr>
          <a:lstStyle/>
          <a:p>
            <a:r>
              <a:rPr lang="en-US" sz="2400" b="1" dirty="0" smtClean="0">
                <a:solidFill>
                  <a:schemeClr val="bg1"/>
                </a:solidFill>
                <a:latin typeface="Century Gothic" pitchFamily="34" charset="0"/>
              </a:rPr>
              <a:t>Mission</a:t>
            </a:r>
            <a:r>
              <a:rPr lang="en-US" sz="2400" dirty="0" smtClean="0">
                <a:solidFill>
                  <a:schemeClr val="bg1"/>
                </a:solidFill>
                <a:latin typeface="Century Gothic" pitchFamily="34" charset="0"/>
              </a:rPr>
              <a:t>:  What an organization does.</a:t>
            </a:r>
          </a:p>
          <a:p>
            <a:pPr marL="742950" lvl="1" indent="-285750">
              <a:buFont typeface="Arial" pitchFamily="34" charset="0"/>
              <a:buChar char="•"/>
            </a:pPr>
            <a:r>
              <a:rPr lang="en-US" sz="2400" dirty="0" smtClean="0">
                <a:solidFill>
                  <a:schemeClr val="bg1"/>
                </a:solidFill>
                <a:latin typeface="Century Gothic" pitchFamily="34" charset="0"/>
              </a:rPr>
              <a:t>Brief and easy to communicate.</a:t>
            </a:r>
          </a:p>
          <a:p>
            <a:pPr marL="742950" lvl="1" indent="-285750">
              <a:buFont typeface="Arial" pitchFamily="34" charset="0"/>
              <a:buChar char="•"/>
            </a:pPr>
            <a:r>
              <a:rPr lang="en-US" sz="2400" dirty="0" smtClean="0">
                <a:solidFill>
                  <a:schemeClr val="bg1"/>
                </a:solidFill>
                <a:latin typeface="Century Gothic" pitchFamily="34" charset="0"/>
              </a:rPr>
              <a:t>Not a vision, value, or strategy.</a:t>
            </a:r>
          </a:p>
          <a:p>
            <a:pPr marL="742950" lvl="1" indent="-285750">
              <a:buFont typeface="Arial" pitchFamily="34" charset="0"/>
              <a:buChar char="•"/>
            </a:pPr>
            <a:endParaRPr lang="en-US" sz="2400" dirty="0">
              <a:solidFill>
                <a:schemeClr val="bg1"/>
              </a:solidFill>
              <a:latin typeface="Century Gothic" pitchFamily="34" charset="0"/>
            </a:endParaRPr>
          </a:p>
          <a:p>
            <a:pPr marL="285750" indent="-285750">
              <a:buFont typeface="Arial" pitchFamily="34" charset="0"/>
              <a:buChar char="•"/>
            </a:pPr>
            <a:r>
              <a:rPr lang="en-US" sz="2400" dirty="0" smtClean="0">
                <a:solidFill>
                  <a:srgbClr val="FFC000"/>
                </a:solidFill>
                <a:latin typeface="Century Gothic" pitchFamily="34" charset="0"/>
              </a:rPr>
              <a:t>Exercise</a:t>
            </a:r>
            <a:r>
              <a:rPr lang="en-US" sz="2400" dirty="0" smtClean="0">
                <a:solidFill>
                  <a:schemeClr val="bg1"/>
                </a:solidFill>
                <a:latin typeface="Century Gothic" pitchFamily="34" charset="0"/>
              </a:rPr>
              <a:t>:  Answer the following questions, then draft a mission statement.</a:t>
            </a:r>
          </a:p>
          <a:p>
            <a:pPr marL="914400" lvl="1" indent="-457200">
              <a:buFont typeface="+mj-lt"/>
              <a:buAutoNum type="arabicPeriod"/>
            </a:pPr>
            <a:endParaRPr lang="en-US" sz="2400" dirty="0">
              <a:solidFill>
                <a:schemeClr val="bg1"/>
              </a:solidFill>
              <a:latin typeface="Century Gothic" pitchFamily="34" charset="0"/>
            </a:endParaRPr>
          </a:p>
          <a:p>
            <a:pPr marL="914400" lvl="1" indent="-457200">
              <a:buFont typeface="+mj-lt"/>
              <a:buAutoNum type="arabicPeriod"/>
            </a:pPr>
            <a:r>
              <a:rPr lang="en-US" sz="2400" dirty="0" smtClean="0">
                <a:solidFill>
                  <a:schemeClr val="bg1"/>
                </a:solidFill>
                <a:latin typeface="Century Gothic" pitchFamily="34" charset="0"/>
              </a:rPr>
              <a:t>What are the basic social &amp; community needs that we address?</a:t>
            </a:r>
          </a:p>
          <a:p>
            <a:pPr marL="914400" lvl="1" indent="-457200">
              <a:buFont typeface="+mj-lt"/>
              <a:buAutoNum type="arabicPeriod"/>
            </a:pPr>
            <a:endParaRPr lang="en-US" sz="2400" dirty="0">
              <a:solidFill>
                <a:schemeClr val="bg1"/>
              </a:solidFill>
              <a:latin typeface="Century Gothic" pitchFamily="34" charset="0"/>
            </a:endParaRPr>
          </a:p>
          <a:p>
            <a:pPr marL="914400" lvl="1" indent="-457200">
              <a:buFont typeface="+mj-lt"/>
              <a:buAutoNum type="arabicPeriod"/>
            </a:pPr>
            <a:r>
              <a:rPr lang="en-US" sz="2400" dirty="0" smtClean="0">
                <a:solidFill>
                  <a:schemeClr val="bg1"/>
                </a:solidFill>
                <a:latin typeface="Century Gothic" pitchFamily="34" charset="0"/>
              </a:rPr>
              <a:t>What is our fundamental purpose?</a:t>
            </a:r>
          </a:p>
          <a:p>
            <a:pPr marL="914400" lvl="1" indent="-457200">
              <a:buFont typeface="+mj-lt"/>
              <a:buAutoNum type="arabicPeriod"/>
            </a:pPr>
            <a:endParaRPr lang="en-US" sz="2400" dirty="0">
              <a:solidFill>
                <a:schemeClr val="bg1"/>
              </a:solidFill>
              <a:latin typeface="Century Gothic" pitchFamily="34" charset="0"/>
            </a:endParaRPr>
          </a:p>
          <a:p>
            <a:pPr marL="914400" lvl="1" indent="-457200">
              <a:buFont typeface="+mj-lt"/>
              <a:buAutoNum type="arabicPeriod"/>
            </a:pPr>
            <a:r>
              <a:rPr lang="en-US" sz="2400" dirty="0" smtClean="0">
                <a:solidFill>
                  <a:schemeClr val="bg1"/>
                </a:solidFill>
                <a:latin typeface="Century Gothic" pitchFamily="34" charset="0"/>
              </a:rPr>
              <a:t>What are we here to do?</a:t>
            </a:r>
          </a:p>
          <a:p>
            <a:pPr marL="742950" lvl="1" indent="-285750">
              <a:buFont typeface="Arial" pitchFamily="34" charset="0"/>
              <a:buChar char="•"/>
            </a:pPr>
            <a:endParaRPr lang="en-US" sz="2400" dirty="0">
              <a:solidFill>
                <a:schemeClr val="bg1"/>
              </a:solidFill>
              <a:latin typeface="Century Gothic" pitchFamily="34" charset="0"/>
            </a:endParaRPr>
          </a:p>
        </p:txBody>
      </p:sp>
      <p:sp>
        <p:nvSpPr>
          <p:cNvPr id="43" name="TextBox 42"/>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sp>
        <p:nvSpPr>
          <p:cNvPr id="53" name="TextBox 52"/>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66497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5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5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500"/>
                                        <p:tgtEl>
                                          <p:spTgt spid="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xEl>
                                              <p:pRg st="4" end="4"/>
                                            </p:txEl>
                                          </p:spTgt>
                                        </p:tgtEl>
                                        <p:attrNameLst>
                                          <p:attrName>style.visibility</p:attrName>
                                        </p:attrNameLst>
                                      </p:cBhvr>
                                      <p:to>
                                        <p:strVal val="visible"/>
                                      </p:to>
                                    </p:set>
                                    <p:animEffect transition="in" filter="fade">
                                      <p:cBhvr>
                                        <p:cTn id="22" dur="500"/>
                                        <p:tgtEl>
                                          <p:spTgt spid="6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xEl>
                                              <p:pRg st="6" end="6"/>
                                            </p:txEl>
                                          </p:spTgt>
                                        </p:tgtEl>
                                        <p:attrNameLst>
                                          <p:attrName>style.visibility</p:attrName>
                                        </p:attrNameLst>
                                      </p:cBhvr>
                                      <p:to>
                                        <p:strVal val="visible"/>
                                      </p:to>
                                    </p:set>
                                    <p:animEffect transition="in" filter="fade">
                                      <p:cBhvr>
                                        <p:cTn id="27" dur="500"/>
                                        <p:tgtEl>
                                          <p:spTgt spid="6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
                                            <p:txEl>
                                              <p:pRg st="8" end="8"/>
                                            </p:txEl>
                                          </p:spTgt>
                                        </p:tgtEl>
                                        <p:attrNameLst>
                                          <p:attrName>style.visibility</p:attrName>
                                        </p:attrNameLst>
                                      </p:cBhvr>
                                      <p:to>
                                        <p:strVal val="visible"/>
                                      </p:to>
                                    </p:set>
                                    <p:animEffect transition="in" filter="fade">
                                      <p:cBhvr>
                                        <p:cTn id="32" dur="500"/>
                                        <p:tgtEl>
                                          <p:spTgt spid="6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
                                            <p:txEl>
                                              <p:pRg st="10" end="10"/>
                                            </p:txEl>
                                          </p:spTgt>
                                        </p:tgtEl>
                                        <p:attrNameLst>
                                          <p:attrName>style.visibility</p:attrName>
                                        </p:attrNameLst>
                                      </p:cBhvr>
                                      <p:to>
                                        <p:strVal val="visible"/>
                                      </p:to>
                                    </p:set>
                                    <p:animEffect transition="in" filter="fade">
                                      <p:cBhvr>
                                        <p:cTn id="37" dur="500"/>
                                        <p:tgtEl>
                                          <p:spTgt spid="6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1869721" y="53340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984248" y="3438144"/>
            <a:ext cx="1216152" cy="0"/>
          </a:xfrm>
          <a:prstGeom prst="line">
            <a:avLst/>
          </a:prstGeom>
          <a:ln w="76200">
            <a:solidFill>
              <a:schemeClr val="bg1"/>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0" y="2819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52254" y="1709887"/>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1000"/>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63" name="Oval 62"/>
          <p:cNvSpPr/>
          <p:nvPr/>
        </p:nvSpPr>
        <p:spPr>
          <a:xfrm>
            <a:off x="4118684" y="2681990"/>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 name="Rounded Rectangle 2"/>
          <p:cNvSpPr/>
          <p:nvPr/>
        </p:nvSpPr>
        <p:spPr>
          <a:xfrm>
            <a:off x="7543800" y="2602832"/>
            <a:ext cx="1553411" cy="1664368"/>
          </a:xfrm>
          <a:prstGeom prst="roundRect">
            <a:avLst/>
          </a:prstGeom>
          <a:solidFill>
            <a:schemeClr val="tx1">
              <a:alpha val="38039"/>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grpSp>
        <p:nvGrpSpPr>
          <p:cNvPr id="73" name="Group 72"/>
          <p:cNvGrpSpPr/>
          <p:nvPr/>
        </p:nvGrpSpPr>
        <p:grpSpPr>
          <a:xfrm>
            <a:off x="1828800" y="381000"/>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cxnSp>
        <p:nvCxnSpPr>
          <p:cNvPr id="50" name="Straight Connector 49"/>
          <p:cNvCxnSpPr/>
          <p:nvPr/>
        </p:nvCxnSpPr>
        <p:spPr>
          <a:xfrm>
            <a:off x="2447492" y="17098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4359283"/>
            <a:ext cx="0" cy="974717"/>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Arc 55"/>
          <p:cNvSpPr/>
          <p:nvPr/>
        </p:nvSpPr>
        <p:spPr>
          <a:xfrm rot="10800000">
            <a:off x="983343" y="4482602"/>
            <a:ext cx="1558861" cy="1732948"/>
          </a:xfrm>
          <a:prstGeom prst="arc">
            <a:avLst/>
          </a:prstGeom>
          <a:ln w="76200" cap="rnd">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51" name="Straight Connector 50"/>
          <p:cNvCxnSpPr/>
          <p:nvPr/>
        </p:nvCxnSpPr>
        <p:spPr>
          <a:xfrm>
            <a:off x="2452468" y="3581400"/>
            <a:ext cx="0" cy="167517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0" y="0"/>
            <a:ext cx="4648200" cy="6838072"/>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124201" y="1371600"/>
            <a:ext cx="5973010" cy="4267200"/>
          </a:xfrm>
          <a:prstGeom prst="roundRect">
            <a:avLst>
              <a:gd name="adj" fmla="val 5997"/>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220212" y="4154424"/>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220204" y="1560576"/>
            <a:ext cx="1179576" cy="1179576"/>
          </a:xfrm>
          <a:prstGeom prst="ellipse">
            <a:avLst/>
          </a:prstGeom>
          <a:solidFill>
            <a:schemeClr val="accent3">
              <a:lumMod val="50000"/>
            </a:scheme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6" name="TextBox 65"/>
          <p:cNvSpPr txBox="1"/>
          <p:nvPr/>
        </p:nvSpPr>
        <p:spPr>
          <a:xfrm>
            <a:off x="3200400" y="4482602"/>
            <a:ext cx="1219200" cy="523220"/>
          </a:xfrm>
          <a:prstGeom prst="rect">
            <a:avLst/>
          </a:prstGeom>
          <a:noFill/>
        </p:spPr>
        <p:txBody>
          <a:bodyPr wrap="square" rtlCol="0">
            <a:spAutoFit/>
          </a:bodyPr>
          <a:lstStyle/>
          <a:p>
            <a:pPr algn="ctr"/>
            <a:r>
              <a:rPr lang="en-US" sz="1400" dirty="0">
                <a:solidFill>
                  <a:schemeClr val="bg1"/>
                </a:solidFill>
                <a:latin typeface="Century Gothic" pitchFamily="34" charset="0"/>
              </a:rPr>
              <a:t>i</a:t>
            </a:r>
            <a:r>
              <a:rPr lang="en-US" sz="1400" dirty="0" smtClean="0">
                <a:solidFill>
                  <a:schemeClr val="bg1"/>
                </a:solidFill>
                <a:latin typeface="Century Gothic" pitchFamily="34" charset="0"/>
              </a:rPr>
              <a:t>nternal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sp>
        <p:nvSpPr>
          <p:cNvPr id="67" name="TextBox 66"/>
          <p:cNvSpPr txBox="1"/>
          <p:nvPr/>
        </p:nvSpPr>
        <p:spPr>
          <a:xfrm>
            <a:off x="3220204" y="1915180"/>
            <a:ext cx="1219200" cy="523220"/>
          </a:xfrm>
          <a:prstGeom prst="rect">
            <a:avLst/>
          </a:prstGeom>
          <a:noFill/>
        </p:spPr>
        <p:txBody>
          <a:bodyPr wrap="square" rtlCol="0">
            <a:spAutoFit/>
          </a:bodyPr>
          <a:lstStyle/>
          <a:p>
            <a:pPr algn="ctr"/>
            <a:r>
              <a:rPr lang="en-US" sz="1400" dirty="0" smtClean="0">
                <a:solidFill>
                  <a:schemeClr val="bg1"/>
                </a:solidFill>
                <a:latin typeface="Century Gothic" pitchFamily="34" charset="0"/>
              </a:rPr>
              <a:t>external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sp>
        <p:nvSpPr>
          <p:cNvPr id="69" name="TextBox 68"/>
          <p:cNvSpPr txBox="1"/>
          <p:nvPr/>
        </p:nvSpPr>
        <p:spPr>
          <a:xfrm>
            <a:off x="4648200" y="1752600"/>
            <a:ext cx="4267200" cy="3416320"/>
          </a:xfrm>
          <a:prstGeom prst="rect">
            <a:avLst/>
          </a:prstGeom>
          <a:noFill/>
        </p:spPr>
        <p:txBody>
          <a:bodyPr wrap="square" rtlCol="0">
            <a:spAutoFit/>
          </a:bodyPr>
          <a:lstStyle/>
          <a:p>
            <a:r>
              <a:rPr lang="en-US" sz="2400" dirty="0" smtClean="0">
                <a:solidFill>
                  <a:schemeClr val="bg1"/>
                </a:solidFill>
                <a:latin typeface="Century Gothic" pitchFamily="34" charset="0"/>
              </a:rPr>
              <a:t>Online Survey</a:t>
            </a:r>
          </a:p>
          <a:p>
            <a:pPr marL="342900" indent="-342900">
              <a:buFont typeface="Arial" panose="020B0604020202020204" pitchFamily="34" charset="0"/>
              <a:buChar char="•"/>
            </a:pPr>
            <a:r>
              <a:rPr lang="en-US" sz="2400" dirty="0" smtClean="0">
                <a:solidFill>
                  <a:schemeClr val="bg1"/>
                </a:solidFill>
                <a:latin typeface="Century Gothic" pitchFamily="34" charset="0"/>
              </a:rPr>
              <a:t>Department Heads</a:t>
            </a:r>
          </a:p>
          <a:p>
            <a:pPr marL="342900" indent="-342900">
              <a:buFont typeface="Arial" panose="020B0604020202020204" pitchFamily="34" charset="0"/>
              <a:buChar char="•"/>
            </a:pPr>
            <a:r>
              <a:rPr lang="en-US" sz="2400" dirty="0" smtClean="0">
                <a:solidFill>
                  <a:schemeClr val="bg1"/>
                </a:solidFill>
                <a:latin typeface="Century Gothic" pitchFamily="34" charset="0"/>
              </a:rPr>
              <a:t>County Board Supervisors</a:t>
            </a:r>
          </a:p>
          <a:p>
            <a:pPr marL="342900" indent="-342900">
              <a:buFont typeface="Arial" panose="020B0604020202020204" pitchFamily="34" charset="0"/>
              <a:buChar char="•"/>
            </a:pPr>
            <a:endParaRPr lang="en-US" sz="2400" dirty="0">
              <a:solidFill>
                <a:schemeClr val="bg1"/>
              </a:solidFill>
              <a:latin typeface="Century Gothic" pitchFamily="34" charset="0"/>
            </a:endParaRPr>
          </a:p>
          <a:p>
            <a:pPr marL="342900" indent="-342900">
              <a:buFont typeface="Arial" panose="020B0604020202020204" pitchFamily="34" charset="0"/>
              <a:buChar char="•"/>
            </a:pPr>
            <a:r>
              <a:rPr lang="en-US" sz="2400" dirty="0" smtClean="0">
                <a:solidFill>
                  <a:schemeClr val="bg1"/>
                </a:solidFill>
                <a:latin typeface="Century Gothic" pitchFamily="34" charset="0"/>
              </a:rPr>
              <a:t>S.W.O.T.</a:t>
            </a:r>
          </a:p>
          <a:p>
            <a:pPr marL="800100" lvl="1" indent="-342900">
              <a:buFont typeface="Arial" panose="020B0604020202020204" pitchFamily="34" charset="0"/>
              <a:buChar char="•"/>
            </a:pPr>
            <a:r>
              <a:rPr lang="en-US" sz="2400" dirty="0" smtClean="0">
                <a:solidFill>
                  <a:schemeClr val="bg1"/>
                </a:solidFill>
                <a:latin typeface="Century Gothic" pitchFamily="34" charset="0"/>
              </a:rPr>
              <a:t>Strengths</a:t>
            </a:r>
          </a:p>
          <a:p>
            <a:pPr marL="800100" lvl="1" indent="-342900">
              <a:buFont typeface="Arial" panose="020B0604020202020204" pitchFamily="34" charset="0"/>
              <a:buChar char="•"/>
            </a:pPr>
            <a:r>
              <a:rPr lang="en-US" sz="2400" dirty="0" smtClean="0">
                <a:solidFill>
                  <a:schemeClr val="bg1"/>
                </a:solidFill>
                <a:latin typeface="Century Gothic" pitchFamily="34" charset="0"/>
              </a:rPr>
              <a:t>Weaknesses</a:t>
            </a:r>
          </a:p>
          <a:p>
            <a:pPr marL="800100" lvl="1" indent="-342900">
              <a:buFont typeface="Arial" panose="020B0604020202020204" pitchFamily="34" charset="0"/>
              <a:buChar char="•"/>
            </a:pPr>
            <a:r>
              <a:rPr lang="en-US" sz="2400" dirty="0" smtClean="0">
                <a:solidFill>
                  <a:schemeClr val="bg1"/>
                </a:solidFill>
                <a:latin typeface="Century Gothic" pitchFamily="34" charset="0"/>
              </a:rPr>
              <a:t>Opportunities</a:t>
            </a:r>
          </a:p>
          <a:p>
            <a:pPr marL="800100" lvl="1" indent="-342900">
              <a:buFont typeface="Arial" panose="020B0604020202020204" pitchFamily="34" charset="0"/>
              <a:buChar char="•"/>
            </a:pPr>
            <a:r>
              <a:rPr lang="en-US" sz="2400" dirty="0" smtClean="0">
                <a:solidFill>
                  <a:schemeClr val="bg1"/>
                </a:solidFill>
                <a:latin typeface="Century Gothic" pitchFamily="34" charset="0"/>
              </a:rPr>
              <a:t>Threats</a:t>
            </a:r>
            <a:endParaRPr lang="en-US" sz="2400" dirty="0">
              <a:solidFill>
                <a:schemeClr val="bg1"/>
              </a:solidFill>
              <a:latin typeface="Century Gothic" pitchFamily="34" charset="0"/>
            </a:endParaRPr>
          </a:p>
        </p:txBody>
      </p:sp>
    </p:spTree>
    <p:extLst>
      <p:ext uri="{BB962C8B-B14F-4D97-AF65-F5344CB8AC3E}">
        <p14:creationId xmlns:p14="http://schemas.microsoft.com/office/powerpoint/2010/main" val="38997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69">
                                            <p:txEl>
                                              <p:pRg st="0" end="0"/>
                                            </p:txEl>
                                          </p:spTgt>
                                        </p:tgtEl>
                                        <p:attrNameLst>
                                          <p:attrName>style.visibility</p:attrName>
                                        </p:attrNameLst>
                                      </p:cBhvr>
                                      <p:to>
                                        <p:strVal val="visible"/>
                                      </p:to>
                                    </p:set>
                                    <p:animEffect transition="in" filter="fade">
                                      <p:cBhvr>
                                        <p:cTn id="38" dur="500"/>
                                        <p:tgtEl>
                                          <p:spTgt spid="6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9">
                                            <p:txEl>
                                              <p:pRg st="1" end="1"/>
                                            </p:txEl>
                                          </p:spTgt>
                                        </p:tgtEl>
                                        <p:attrNameLst>
                                          <p:attrName>style.visibility</p:attrName>
                                        </p:attrNameLst>
                                      </p:cBhvr>
                                      <p:to>
                                        <p:strVal val="visible"/>
                                      </p:to>
                                    </p:set>
                                    <p:animEffect transition="in" filter="fade">
                                      <p:cBhvr>
                                        <p:cTn id="43" dur="500"/>
                                        <p:tgtEl>
                                          <p:spTgt spid="6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9">
                                            <p:txEl>
                                              <p:pRg st="2" end="2"/>
                                            </p:txEl>
                                          </p:spTgt>
                                        </p:tgtEl>
                                        <p:attrNameLst>
                                          <p:attrName>style.visibility</p:attrName>
                                        </p:attrNameLst>
                                      </p:cBhvr>
                                      <p:to>
                                        <p:strVal val="visible"/>
                                      </p:to>
                                    </p:set>
                                    <p:animEffect transition="in" filter="fade">
                                      <p:cBhvr>
                                        <p:cTn id="48" dur="500"/>
                                        <p:tgtEl>
                                          <p:spTgt spid="6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9">
                                            <p:txEl>
                                              <p:pRg st="4" end="4"/>
                                            </p:txEl>
                                          </p:spTgt>
                                        </p:tgtEl>
                                        <p:attrNameLst>
                                          <p:attrName>style.visibility</p:attrName>
                                        </p:attrNameLst>
                                      </p:cBhvr>
                                      <p:to>
                                        <p:strVal val="visible"/>
                                      </p:to>
                                    </p:set>
                                    <p:animEffect transition="in" filter="fade">
                                      <p:cBhvr>
                                        <p:cTn id="53" dur="500"/>
                                        <p:tgtEl>
                                          <p:spTgt spid="69">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9">
                                            <p:txEl>
                                              <p:pRg st="5" end="5"/>
                                            </p:txEl>
                                          </p:spTgt>
                                        </p:tgtEl>
                                        <p:attrNameLst>
                                          <p:attrName>style.visibility</p:attrName>
                                        </p:attrNameLst>
                                      </p:cBhvr>
                                      <p:to>
                                        <p:strVal val="visible"/>
                                      </p:to>
                                    </p:set>
                                    <p:animEffect transition="in" filter="fade">
                                      <p:cBhvr>
                                        <p:cTn id="58" dur="500"/>
                                        <p:tgtEl>
                                          <p:spTgt spid="69">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9">
                                            <p:txEl>
                                              <p:pRg st="6" end="6"/>
                                            </p:txEl>
                                          </p:spTgt>
                                        </p:tgtEl>
                                        <p:attrNameLst>
                                          <p:attrName>style.visibility</p:attrName>
                                        </p:attrNameLst>
                                      </p:cBhvr>
                                      <p:to>
                                        <p:strVal val="visible"/>
                                      </p:to>
                                    </p:set>
                                    <p:animEffect transition="in" filter="fade">
                                      <p:cBhvr>
                                        <p:cTn id="63" dur="500"/>
                                        <p:tgtEl>
                                          <p:spTgt spid="69">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9">
                                            <p:txEl>
                                              <p:pRg st="7" end="7"/>
                                            </p:txEl>
                                          </p:spTgt>
                                        </p:tgtEl>
                                        <p:attrNameLst>
                                          <p:attrName>style.visibility</p:attrName>
                                        </p:attrNameLst>
                                      </p:cBhvr>
                                      <p:to>
                                        <p:strVal val="visible"/>
                                      </p:to>
                                    </p:set>
                                    <p:animEffect transition="in" filter="fade">
                                      <p:cBhvr>
                                        <p:cTn id="68" dur="500"/>
                                        <p:tgtEl>
                                          <p:spTgt spid="69">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9">
                                            <p:txEl>
                                              <p:pRg st="8" end="8"/>
                                            </p:txEl>
                                          </p:spTgt>
                                        </p:tgtEl>
                                        <p:attrNameLst>
                                          <p:attrName>style.visibility</p:attrName>
                                        </p:attrNameLst>
                                      </p:cBhvr>
                                      <p:to>
                                        <p:strVal val="visible"/>
                                      </p:to>
                                    </p:set>
                                    <p:animEffect transition="in" filter="fade">
                                      <p:cBhvr>
                                        <p:cTn id="73" dur="500"/>
                                        <p:tgtEl>
                                          <p:spTgt spid="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animBg="1"/>
      <p:bldP spid="60" grpId="0" animBg="1"/>
      <p:bldP spid="61" grpId="0" animBg="1"/>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58963"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3" name="Rounded Rectangle 2"/>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19444" y="1560576"/>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37891" y="810171"/>
            <a:ext cx="1219200" cy="307777"/>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3199640" y="4482602"/>
            <a:ext cx="1219200" cy="523220"/>
          </a:xfrm>
          <a:prstGeom prst="rect">
            <a:avLst/>
          </a:prstGeom>
          <a:noFill/>
          <a:ln>
            <a:noFill/>
          </a:ln>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841304" y="3087468"/>
            <a:ext cx="1473896"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4" name="Oval 23"/>
          <p:cNvSpPr/>
          <p:nvPr/>
        </p:nvSpPr>
        <p:spPr>
          <a:xfrm>
            <a:off x="4114800" y="268052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22294" y="3087469"/>
            <a:ext cx="1219200"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4" name="Rounded Rectangle 33"/>
          <p:cNvSpPr/>
          <p:nvPr/>
        </p:nvSpPr>
        <p:spPr>
          <a:xfrm>
            <a:off x="76200" y="25917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40" name="Rounded Rectangle 39"/>
          <p:cNvSpPr/>
          <p:nvPr/>
        </p:nvSpPr>
        <p:spPr>
          <a:xfrm>
            <a:off x="7543800" y="2590800"/>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32" name="TextBox 3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2">
                    <a:lumMod val="50000"/>
                  </a:schemeClr>
                </a:solidFill>
                <a:latin typeface="Century Gothic" pitchFamily="34" charset="0"/>
              </a:rPr>
              <a:t>v</a:t>
            </a:r>
            <a:r>
              <a:rPr lang="en-US" sz="1400" dirty="0" smtClean="0">
                <a:solidFill>
                  <a:schemeClr val="bg2">
                    <a:lumMod val="50000"/>
                  </a:schemeClr>
                </a:solidFill>
                <a:latin typeface="Century Gothic" pitchFamily="34" charset="0"/>
              </a:rPr>
              <a:t>alues &amp; mission</a:t>
            </a:r>
            <a:endParaRPr lang="en-US" sz="1400" dirty="0">
              <a:solidFill>
                <a:schemeClr val="bg2">
                  <a:lumMod val="50000"/>
                </a:schemeClr>
              </a:solidFill>
              <a:latin typeface="Century Gothic" pitchFamily="34" charset="0"/>
            </a:endParaRPr>
          </a:p>
        </p:txBody>
      </p:sp>
      <p:sp>
        <p:nvSpPr>
          <p:cNvPr id="6" name="Rectangle 5"/>
          <p:cNvSpPr/>
          <p:nvPr/>
        </p:nvSpPr>
        <p:spPr>
          <a:xfrm>
            <a:off x="-990600" y="0"/>
            <a:ext cx="2286000" cy="609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6172200"/>
            <a:ext cx="1752600" cy="523220"/>
          </a:xfrm>
          <a:prstGeom prst="rect">
            <a:avLst/>
          </a:prstGeom>
          <a:noFill/>
        </p:spPr>
        <p:txBody>
          <a:bodyPr wrap="square" rtlCol="0">
            <a:spAutoFit/>
          </a:bodyPr>
          <a:lstStyle/>
          <a:p>
            <a:pPr algn="ctr"/>
            <a:r>
              <a:rPr lang="en-US" sz="2800" b="1" dirty="0" smtClean="0">
                <a:solidFill>
                  <a:srgbClr val="FFC000"/>
                </a:solidFill>
                <a:latin typeface="Century Gothic" panose="020B0502020202020204" pitchFamily="34" charset="0"/>
              </a:rPr>
              <a:t>Day 1</a:t>
            </a:r>
            <a:endParaRPr lang="en-US" sz="2800" b="1" dirty="0">
              <a:solidFill>
                <a:srgbClr val="FFC000"/>
              </a:solidFill>
              <a:latin typeface="Century Gothic" panose="020B0502020202020204" pitchFamily="34" charset="0"/>
            </a:endParaRPr>
          </a:p>
        </p:txBody>
      </p:sp>
      <p:sp>
        <p:nvSpPr>
          <p:cNvPr id="4" name="Rectangle 3"/>
          <p:cNvSpPr/>
          <p:nvPr/>
        </p:nvSpPr>
        <p:spPr>
          <a:xfrm>
            <a:off x="3183194" y="-381000"/>
            <a:ext cx="8534400" cy="7467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6200" y="381000"/>
            <a:ext cx="3012721" cy="6132576"/>
            <a:chOff x="228600" y="533400"/>
            <a:chExt cx="3012721" cy="6132576"/>
          </a:xfrm>
        </p:grpSpPr>
        <p:sp>
          <p:nvSpPr>
            <p:cNvPr id="53" name="Oval 52"/>
            <p:cNvSpPr/>
            <p:nvPr/>
          </p:nvSpPr>
          <p:spPr>
            <a:xfrm>
              <a:off x="2016061" y="533400"/>
              <a:ext cx="1179576" cy="1179576"/>
            </a:xfrm>
            <a:prstGeom prst="ellipse">
              <a:avLst/>
            </a:prstGeom>
            <a:solidFill>
              <a:srgbClr val="004620">
                <a:alpha val="85098"/>
              </a:srgb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990291" y="9625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55" name="Rounded Rectangle 54"/>
            <p:cNvSpPr/>
            <p:nvPr/>
          </p:nvSpPr>
          <p:spPr>
            <a:xfrm>
              <a:off x="228600" y="27441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54381" y="31242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59" name="Straight Connector 58"/>
            <p:cNvCxnSpPr/>
            <p:nvPr/>
          </p:nvCxnSpPr>
          <p:spPr>
            <a:xfrm>
              <a:off x="2604654" y="18622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06040" y="3735021"/>
              <a:ext cx="0" cy="167517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2022121" y="54864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022121" y="58346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5" name="Rounded Rectangle 4"/>
          <p:cNvSpPr/>
          <p:nvPr/>
        </p:nvSpPr>
        <p:spPr>
          <a:xfrm>
            <a:off x="0" y="76200"/>
            <a:ext cx="3124200" cy="66294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99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58963"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3" name="Rounded Rectangle 2"/>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19444" y="1560576"/>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37891" y="810171"/>
            <a:ext cx="1219200" cy="307777"/>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3199640" y="4482602"/>
            <a:ext cx="1219200" cy="523220"/>
          </a:xfrm>
          <a:prstGeom prst="rect">
            <a:avLst/>
          </a:prstGeom>
          <a:noFill/>
          <a:ln>
            <a:noFill/>
          </a:ln>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841304" y="3087468"/>
            <a:ext cx="1473896"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4" name="Oval 23"/>
          <p:cNvSpPr/>
          <p:nvPr/>
        </p:nvSpPr>
        <p:spPr>
          <a:xfrm>
            <a:off x="4114800" y="268052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22294" y="3087469"/>
            <a:ext cx="1219200"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4" name="Rounded Rectangle 33"/>
          <p:cNvSpPr/>
          <p:nvPr/>
        </p:nvSpPr>
        <p:spPr>
          <a:xfrm>
            <a:off x="76200" y="25917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40" name="Rounded Rectangle 39"/>
          <p:cNvSpPr/>
          <p:nvPr/>
        </p:nvSpPr>
        <p:spPr>
          <a:xfrm>
            <a:off x="7543800" y="2590800"/>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32" name="TextBox 3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2">
                    <a:lumMod val="50000"/>
                  </a:schemeClr>
                </a:solidFill>
                <a:latin typeface="Century Gothic" pitchFamily="34" charset="0"/>
              </a:rPr>
              <a:t>v</a:t>
            </a:r>
            <a:r>
              <a:rPr lang="en-US" sz="1400" dirty="0" smtClean="0">
                <a:solidFill>
                  <a:schemeClr val="bg2">
                    <a:lumMod val="50000"/>
                  </a:schemeClr>
                </a:solidFill>
                <a:latin typeface="Century Gothic" pitchFamily="34" charset="0"/>
              </a:rPr>
              <a:t>alues &amp; mission</a:t>
            </a:r>
            <a:endParaRPr lang="en-US" sz="1400" dirty="0">
              <a:solidFill>
                <a:schemeClr val="bg2">
                  <a:lumMod val="50000"/>
                </a:schemeClr>
              </a:solidFill>
              <a:latin typeface="Century Gothic" pitchFamily="34" charset="0"/>
            </a:endParaRPr>
          </a:p>
        </p:txBody>
      </p:sp>
      <p:sp>
        <p:nvSpPr>
          <p:cNvPr id="4" name="Rectangle 3"/>
          <p:cNvSpPr/>
          <p:nvPr/>
        </p:nvSpPr>
        <p:spPr>
          <a:xfrm>
            <a:off x="0" y="-2628"/>
            <a:ext cx="9144000" cy="7467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3199640" y="1560576"/>
            <a:ext cx="2389056" cy="3773424"/>
            <a:chOff x="3199640" y="1560576"/>
            <a:chExt cx="2389056" cy="3773424"/>
          </a:xfrm>
        </p:grpSpPr>
        <p:cxnSp>
          <p:nvCxnSpPr>
            <p:cNvPr id="68" name="Straight Connector 67"/>
            <p:cNvCxnSpPr/>
            <p:nvPr/>
          </p:nvCxnSpPr>
          <p:spPr>
            <a:xfrm>
              <a:off x="3810000" y="2819400"/>
              <a:ext cx="0" cy="564544"/>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10000" y="3581400"/>
              <a:ext cx="0" cy="564544"/>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219452" y="4154424"/>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219444" y="1560576"/>
              <a:ext cx="1179576" cy="1179576"/>
            </a:xfrm>
            <a:prstGeom prst="ellipse">
              <a:avLst/>
            </a:prstGeom>
            <a:solidFill>
              <a:srgbClr val="004620">
                <a:alpha val="85098"/>
              </a:srgb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i</a:t>
              </a:r>
              <a:r>
                <a:rPr lang="en-US" sz="1400" dirty="0" smtClean="0">
                  <a:solidFill>
                    <a:schemeClr val="bg1"/>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assessment</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73" name="TextBox 72"/>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assessment</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74" name="Oval 73"/>
            <p:cNvSpPr/>
            <p:nvPr/>
          </p:nvSpPr>
          <p:spPr>
            <a:xfrm>
              <a:off x="4114800" y="2680528"/>
              <a:ext cx="1473896" cy="1473896"/>
            </a:xfrm>
            <a:prstGeom prst="ellipse">
              <a:avLst/>
            </a:prstGeom>
            <a:solidFill>
              <a:srgbClr val="F65E0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222294" y="3087469"/>
              <a:ext cx="12192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trategic issues</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76" name="Rounded Rectangle 75"/>
          <p:cNvSpPr/>
          <p:nvPr/>
        </p:nvSpPr>
        <p:spPr>
          <a:xfrm>
            <a:off x="3172264" y="1066800"/>
            <a:ext cx="2514600" cy="48006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3505200" y="5334000"/>
            <a:ext cx="1752600" cy="523220"/>
          </a:xfrm>
          <a:prstGeom prst="rect">
            <a:avLst/>
          </a:prstGeom>
          <a:noFill/>
        </p:spPr>
        <p:txBody>
          <a:bodyPr wrap="square" rtlCol="0">
            <a:spAutoFit/>
          </a:bodyPr>
          <a:lstStyle/>
          <a:p>
            <a:pPr algn="ctr"/>
            <a:r>
              <a:rPr lang="en-US" sz="2800" b="1" dirty="0" smtClean="0">
                <a:solidFill>
                  <a:srgbClr val="FFC000"/>
                </a:solidFill>
                <a:latin typeface="Century Gothic" panose="020B0502020202020204" pitchFamily="34" charset="0"/>
              </a:rPr>
              <a:t>Day 2</a:t>
            </a:r>
            <a:endParaRPr lang="en-US" sz="2800" b="1"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5229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6" grpId="0" animBg="1"/>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984248" y="3438144"/>
            <a:ext cx="1216152" cy="0"/>
          </a:xfrm>
          <a:prstGeom prst="line">
            <a:avLst/>
          </a:prstGeom>
          <a:ln w="76200">
            <a:solidFill>
              <a:schemeClr val="bg1"/>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0" y="2819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868424"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9" name="TextBox 18"/>
          <p:cNvSpPr txBox="1"/>
          <p:nvPr/>
        </p:nvSpPr>
        <p:spPr>
          <a:xfrm>
            <a:off x="1858963" y="5682217"/>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v</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1000"/>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63" name="Oval 62"/>
          <p:cNvSpPr/>
          <p:nvPr/>
        </p:nvSpPr>
        <p:spPr>
          <a:xfrm>
            <a:off x="4118684" y="2681990"/>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 name="Rounded Rectangle 2"/>
          <p:cNvSpPr/>
          <p:nvPr/>
        </p:nvSpPr>
        <p:spPr>
          <a:xfrm>
            <a:off x="7543800" y="2602832"/>
            <a:ext cx="1553411" cy="1664368"/>
          </a:xfrm>
          <a:prstGeom prst="roundRect">
            <a:avLst/>
          </a:prstGeom>
          <a:solidFill>
            <a:schemeClr val="tx1">
              <a:alpha val="38039"/>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grpSp>
        <p:nvGrpSpPr>
          <p:cNvPr id="73" name="Group 72"/>
          <p:cNvGrpSpPr/>
          <p:nvPr/>
        </p:nvGrpSpPr>
        <p:grpSpPr>
          <a:xfrm>
            <a:off x="1828800" y="381000"/>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cxnSp>
        <p:nvCxnSpPr>
          <p:cNvPr id="50" name="Straight Connector 49"/>
          <p:cNvCxnSpPr/>
          <p:nvPr/>
        </p:nvCxnSpPr>
        <p:spPr>
          <a:xfrm>
            <a:off x="2447492" y="17098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4359283"/>
            <a:ext cx="0" cy="974717"/>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Arc 55"/>
          <p:cNvSpPr/>
          <p:nvPr/>
        </p:nvSpPr>
        <p:spPr>
          <a:xfrm rot="10800000">
            <a:off x="983343" y="4482602"/>
            <a:ext cx="1558861" cy="1732948"/>
          </a:xfrm>
          <a:prstGeom prst="arc">
            <a:avLst/>
          </a:prstGeom>
          <a:ln w="76200" cap="rnd">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Oval 56"/>
          <p:cNvSpPr/>
          <p:nvPr/>
        </p:nvSpPr>
        <p:spPr>
          <a:xfrm>
            <a:off x="1869721" y="53340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43" name="TextBox 42"/>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51" name="Straight Connector 50"/>
          <p:cNvCxnSpPr/>
          <p:nvPr/>
        </p:nvCxnSpPr>
        <p:spPr>
          <a:xfrm>
            <a:off x="2452468" y="3581400"/>
            <a:ext cx="0" cy="167517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10000" y="2819400"/>
            <a:ext cx="0" cy="564544"/>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810000" y="3581400"/>
            <a:ext cx="0" cy="564544"/>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4128868" y="2681068"/>
            <a:ext cx="1473896" cy="1473896"/>
          </a:xfrm>
          <a:prstGeom prst="ellipse">
            <a:avLst/>
          </a:prstGeom>
          <a:solidFill>
            <a:srgbClr val="F65E0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236362" y="3088009"/>
            <a:ext cx="12192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trategic issues</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sp>
        <p:nvSpPr>
          <p:cNvPr id="74" name="Rectangle 73"/>
          <p:cNvSpPr/>
          <p:nvPr/>
        </p:nvSpPr>
        <p:spPr>
          <a:xfrm>
            <a:off x="0" y="0"/>
            <a:ext cx="4343400" cy="6838072"/>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124201" y="1371600"/>
            <a:ext cx="5973010" cy="4267200"/>
          </a:xfrm>
          <a:prstGeom prst="roundRect">
            <a:avLst>
              <a:gd name="adj" fmla="val 5997"/>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343400" y="1447800"/>
            <a:ext cx="44958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latin typeface="Century Gothic" pitchFamily="34" charset="0"/>
              </a:rPr>
              <a:t>Online Survey Results:</a:t>
            </a:r>
          </a:p>
          <a:p>
            <a:pPr marL="800100" lvl="1" indent="-342900">
              <a:buFont typeface="Arial" panose="020B0604020202020204" pitchFamily="34" charset="0"/>
              <a:buChar char="•"/>
            </a:pPr>
            <a:r>
              <a:rPr lang="en-US" sz="2400" dirty="0" smtClean="0">
                <a:solidFill>
                  <a:schemeClr val="bg1"/>
                </a:solidFill>
                <a:latin typeface="Century Gothic" pitchFamily="34" charset="0"/>
              </a:rPr>
              <a:t>Strengths</a:t>
            </a:r>
          </a:p>
          <a:p>
            <a:pPr marL="800100" lvl="1" indent="-342900">
              <a:buFont typeface="Arial" panose="020B0604020202020204" pitchFamily="34" charset="0"/>
              <a:buChar char="•"/>
            </a:pPr>
            <a:r>
              <a:rPr lang="en-US" sz="2400" dirty="0" smtClean="0">
                <a:solidFill>
                  <a:schemeClr val="bg1"/>
                </a:solidFill>
                <a:latin typeface="Century Gothic" pitchFamily="34" charset="0"/>
              </a:rPr>
              <a:t>Weaknesses</a:t>
            </a:r>
          </a:p>
          <a:p>
            <a:pPr marL="800100" lvl="1" indent="-342900">
              <a:buFont typeface="Arial" panose="020B0604020202020204" pitchFamily="34" charset="0"/>
              <a:buChar char="•"/>
            </a:pPr>
            <a:r>
              <a:rPr lang="en-US" sz="2400" dirty="0" smtClean="0">
                <a:solidFill>
                  <a:schemeClr val="bg1"/>
                </a:solidFill>
                <a:latin typeface="Century Gothic" pitchFamily="34" charset="0"/>
              </a:rPr>
              <a:t>Opportunities</a:t>
            </a:r>
          </a:p>
          <a:p>
            <a:pPr marL="800100" lvl="1" indent="-342900">
              <a:buFont typeface="Arial" panose="020B0604020202020204" pitchFamily="34" charset="0"/>
              <a:buChar char="•"/>
            </a:pPr>
            <a:r>
              <a:rPr lang="en-US" sz="2400" dirty="0" smtClean="0">
                <a:solidFill>
                  <a:schemeClr val="bg1"/>
                </a:solidFill>
                <a:latin typeface="Century Gothic" pitchFamily="34" charset="0"/>
              </a:rPr>
              <a:t>Threats</a:t>
            </a:r>
          </a:p>
          <a:p>
            <a:pPr marL="342900" indent="-342900">
              <a:buFont typeface="Arial" panose="020B0604020202020204" pitchFamily="34" charset="0"/>
              <a:buChar char="•"/>
            </a:pPr>
            <a:endParaRPr lang="en-US" sz="2400" dirty="0">
              <a:solidFill>
                <a:schemeClr val="bg1"/>
              </a:solidFill>
              <a:latin typeface="Century Gothic" pitchFamily="34" charset="0"/>
            </a:endParaRPr>
          </a:p>
          <a:p>
            <a:pPr marL="342900" indent="-342900">
              <a:buFont typeface="Arial" panose="020B0604020202020204" pitchFamily="34" charset="0"/>
              <a:buChar char="•"/>
            </a:pPr>
            <a:r>
              <a:rPr lang="en-US" sz="2400" dirty="0" smtClean="0">
                <a:solidFill>
                  <a:schemeClr val="bg1"/>
                </a:solidFill>
                <a:latin typeface="Century Gothic" pitchFamily="34" charset="0"/>
              </a:rPr>
              <a:t>Vision Sketch:</a:t>
            </a:r>
          </a:p>
          <a:p>
            <a:pPr marL="800100" lvl="1" indent="-342900">
              <a:buFont typeface="Arial" panose="020B0604020202020204" pitchFamily="34" charset="0"/>
              <a:buChar char="•"/>
            </a:pPr>
            <a:r>
              <a:rPr lang="en-US" sz="2400" dirty="0" smtClean="0">
                <a:solidFill>
                  <a:schemeClr val="bg1"/>
                </a:solidFill>
                <a:latin typeface="Century Gothic" pitchFamily="34" charset="0"/>
              </a:rPr>
              <a:t>What does the organization want to look like in the future?</a:t>
            </a:r>
            <a:endParaRPr lang="en-US" sz="2400" dirty="0">
              <a:solidFill>
                <a:schemeClr val="bg1"/>
              </a:solidFill>
              <a:latin typeface="Century Gothic" pitchFamily="34" charset="0"/>
            </a:endParaRPr>
          </a:p>
        </p:txBody>
      </p:sp>
      <p:sp>
        <p:nvSpPr>
          <p:cNvPr id="60" name="Oval 59"/>
          <p:cNvSpPr/>
          <p:nvPr/>
        </p:nvSpPr>
        <p:spPr>
          <a:xfrm>
            <a:off x="3220212" y="4154424"/>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200400" y="4482602"/>
            <a:ext cx="1219200" cy="523220"/>
          </a:xfrm>
          <a:prstGeom prst="rect">
            <a:avLst/>
          </a:prstGeom>
          <a:noFill/>
        </p:spPr>
        <p:txBody>
          <a:bodyPr wrap="square" rtlCol="0">
            <a:spAutoFit/>
          </a:bodyPr>
          <a:lstStyle/>
          <a:p>
            <a:pPr algn="ctr"/>
            <a:r>
              <a:rPr lang="en-US" sz="1400" dirty="0">
                <a:solidFill>
                  <a:schemeClr val="bg1"/>
                </a:solidFill>
                <a:latin typeface="Century Gothic" pitchFamily="34" charset="0"/>
              </a:rPr>
              <a:t>i</a:t>
            </a:r>
            <a:r>
              <a:rPr lang="en-US" sz="1400" dirty="0" smtClean="0">
                <a:solidFill>
                  <a:schemeClr val="bg1"/>
                </a:solidFill>
                <a:latin typeface="Century Gothic" pitchFamily="34" charset="0"/>
              </a:rPr>
              <a:t>nternal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sp>
        <p:nvSpPr>
          <p:cNvPr id="61" name="Oval 60"/>
          <p:cNvSpPr/>
          <p:nvPr/>
        </p:nvSpPr>
        <p:spPr>
          <a:xfrm>
            <a:off x="3220204" y="1560576"/>
            <a:ext cx="1179576" cy="1179576"/>
          </a:xfrm>
          <a:prstGeom prst="ellipse">
            <a:avLst/>
          </a:prstGeom>
          <a:solidFill>
            <a:schemeClr val="accent3">
              <a:lumMod val="50000"/>
            </a:scheme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7" name="TextBox 66"/>
          <p:cNvSpPr txBox="1"/>
          <p:nvPr/>
        </p:nvSpPr>
        <p:spPr>
          <a:xfrm>
            <a:off x="3220204" y="1915180"/>
            <a:ext cx="1219200" cy="523220"/>
          </a:xfrm>
          <a:prstGeom prst="rect">
            <a:avLst/>
          </a:prstGeom>
          <a:noFill/>
        </p:spPr>
        <p:txBody>
          <a:bodyPr wrap="square" rtlCol="0">
            <a:spAutoFit/>
          </a:bodyPr>
          <a:lstStyle/>
          <a:p>
            <a:pPr algn="ctr"/>
            <a:r>
              <a:rPr lang="en-US" sz="1400" dirty="0" smtClean="0">
                <a:solidFill>
                  <a:schemeClr val="bg1"/>
                </a:solidFill>
                <a:latin typeface="Century Gothic" pitchFamily="34" charset="0"/>
              </a:rPr>
              <a:t>external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spTree>
    <p:extLst>
      <p:ext uri="{BB962C8B-B14F-4D97-AF65-F5344CB8AC3E}">
        <p14:creationId xmlns:p14="http://schemas.microsoft.com/office/powerpoint/2010/main" val="12551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fade">
                                      <p:cBhvr>
                                        <p:cTn id="7" dur="5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Effect transition="in" filter="fade">
                                      <p:cBhvr>
                                        <p:cTn id="12" dur="500"/>
                                        <p:tgtEl>
                                          <p:spTgt spid="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
                                            <p:txEl>
                                              <p:pRg st="3" end="3"/>
                                            </p:txEl>
                                          </p:spTgt>
                                        </p:tgtEl>
                                        <p:attrNameLst>
                                          <p:attrName>style.visibility</p:attrName>
                                        </p:attrNameLst>
                                      </p:cBhvr>
                                      <p:to>
                                        <p:strVal val="visible"/>
                                      </p:to>
                                    </p:set>
                                    <p:animEffect transition="in" filter="fade">
                                      <p:cBhvr>
                                        <p:cTn id="22" dur="500"/>
                                        <p:tgtEl>
                                          <p:spTgt spid="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
                                            <p:txEl>
                                              <p:pRg st="4" end="4"/>
                                            </p:txEl>
                                          </p:spTgt>
                                        </p:tgtEl>
                                        <p:attrNameLst>
                                          <p:attrName>style.visibility</p:attrName>
                                        </p:attrNameLst>
                                      </p:cBhvr>
                                      <p:to>
                                        <p:strVal val="visible"/>
                                      </p:to>
                                    </p:set>
                                    <p:animEffect transition="in" filter="fade">
                                      <p:cBhvr>
                                        <p:cTn id="27" dur="500"/>
                                        <p:tgtEl>
                                          <p:spTgt spid="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
                                            <p:txEl>
                                              <p:pRg st="6" end="6"/>
                                            </p:txEl>
                                          </p:spTgt>
                                        </p:tgtEl>
                                        <p:attrNameLst>
                                          <p:attrName>style.visibility</p:attrName>
                                        </p:attrNameLst>
                                      </p:cBhvr>
                                      <p:to>
                                        <p:strVal val="visible"/>
                                      </p:to>
                                    </p:set>
                                    <p:animEffect transition="in" filter="fade">
                                      <p:cBhvr>
                                        <p:cTn id="32" dur="500"/>
                                        <p:tgtEl>
                                          <p:spTgt spid="7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9">
                                            <p:txEl>
                                              <p:pRg st="7" end="7"/>
                                            </p:txEl>
                                          </p:spTgt>
                                        </p:tgtEl>
                                        <p:attrNameLst>
                                          <p:attrName>style.visibility</p:attrName>
                                        </p:attrNameLst>
                                      </p:cBhvr>
                                      <p:to>
                                        <p:strVal val="visible"/>
                                      </p:to>
                                    </p:set>
                                    <p:animEffect transition="in" filter="fade">
                                      <p:cBhvr>
                                        <p:cTn id="37" dur="500"/>
                                        <p:tgtEl>
                                          <p:spTgt spid="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3810000" y="2819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10000" y="2819400"/>
            <a:ext cx="0" cy="564544"/>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810000" y="3581400"/>
            <a:ext cx="0" cy="564544"/>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1984248" y="3429000"/>
            <a:ext cx="2435352" cy="9144"/>
          </a:xfrm>
          <a:prstGeom prst="line">
            <a:avLst/>
          </a:prstGeom>
          <a:ln w="76200">
            <a:solidFill>
              <a:schemeClr val="bg1"/>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114800" y="268052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68424"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9" name="TextBox 18"/>
          <p:cNvSpPr txBox="1"/>
          <p:nvPr/>
        </p:nvSpPr>
        <p:spPr>
          <a:xfrm>
            <a:off x="1858963" y="5682217"/>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v</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1000"/>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3" name="Rounded Rectangle 2"/>
          <p:cNvSpPr/>
          <p:nvPr/>
        </p:nvSpPr>
        <p:spPr>
          <a:xfrm>
            <a:off x="7543800" y="2602832"/>
            <a:ext cx="1553411" cy="1664368"/>
          </a:xfrm>
          <a:prstGeom prst="roundRect">
            <a:avLst/>
          </a:prstGeom>
          <a:solidFill>
            <a:schemeClr val="tx1">
              <a:alpha val="38039"/>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grpSp>
        <p:nvGrpSpPr>
          <p:cNvPr id="73" name="Group 72"/>
          <p:cNvGrpSpPr/>
          <p:nvPr/>
        </p:nvGrpSpPr>
        <p:grpSpPr>
          <a:xfrm>
            <a:off x="1828800" y="381000"/>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cxnSp>
        <p:nvCxnSpPr>
          <p:cNvPr id="50" name="Straight Connector 49"/>
          <p:cNvCxnSpPr/>
          <p:nvPr/>
        </p:nvCxnSpPr>
        <p:spPr>
          <a:xfrm>
            <a:off x="2447492" y="17098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4359283"/>
            <a:ext cx="0" cy="974717"/>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Arc 55"/>
          <p:cNvSpPr/>
          <p:nvPr/>
        </p:nvSpPr>
        <p:spPr>
          <a:xfrm rot="10800000">
            <a:off x="983343" y="4482602"/>
            <a:ext cx="1558861" cy="1732948"/>
          </a:xfrm>
          <a:prstGeom prst="arc">
            <a:avLst/>
          </a:prstGeom>
          <a:ln w="76200" cap="rnd">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Oval 56"/>
          <p:cNvSpPr/>
          <p:nvPr/>
        </p:nvSpPr>
        <p:spPr>
          <a:xfrm>
            <a:off x="1869721" y="53340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43" name="TextBox 42"/>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51" name="Straight Connector 50"/>
          <p:cNvCxnSpPr/>
          <p:nvPr/>
        </p:nvCxnSpPr>
        <p:spPr>
          <a:xfrm>
            <a:off x="2452468" y="3581400"/>
            <a:ext cx="0" cy="167517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220212" y="4154424"/>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200400" y="4482602"/>
            <a:ext cx="1219200" cy="523220"/>
          </a:xfrm>
          <a:prstGeom prst="rect">
            <a:avLst/>
          </a:prstGeom>
          <a:noFill/>
        </p:spPr>
        <p:txBody>
          <a:bodyPr wrap="square" rtlCol="0">
            <a:spAutoFit/>
          </a:bodyPr>
          <a:lstStyle/>
          <a:p>
            <a:pPr algn="ctr"/>
            <a:r>
              <a:rPr lang="en-US" sz="1400" dirty="0">
                <a:solidFill>
                  <a:schemeClr val="bg1"/>
                </a:solidFill>
                <a:latin typeface="Century Gothic" pitchFamily="34" charset="0"/>
              </a:rPr>
              <a:t>i</a:t>
            </a:r>
            <a:r>
              <a:rPr lang="en-US" sz="1400" dirty="0" smtClean="0">
                <a:solidFill>
                  <a:schemeClr val="bg1"/>
                </a:solidFill>
                <a:latin typeface="Century Gothic" pitchFamily="34" charset="0"/>
              </a:rPr>
              <a:t>nternal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sp>
        <p:nvSpPr>
          <p:cNvPr id="61" name="Oval 60"/>
          <p:cNvSpPr/>
          <p:nvPr/>
        </p:nvSpPr>
        <p:spPr>
          <a:xfrm>
            <a:off x="3220204" y="1560576"/>
            <a:ext cx="1179576" cy="1179576"/>
          </a:xfrm>
          <a:prstGeom prst="ellipse">
            <a:avLst/>
          </a:prstGeom>
          <a:solidFill>
            <a:schemeClr val="accent3">
              <a:lumMod val="50000"/>
            </a:scheme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7" name="TextBox 66"/>
          <p:cNvSpPr txBox="1"/>
          <p:nvPr/>
        </p:nvSpPr>
        <p:spPr>
          <a:xfrm>
            <a:off x="3220204" y="1915180"/>
            <a:ext cx="1219200" cy="523220"/>
          </a:xfrm>
          <a:prstGeom prst="rect">
            <a:avLst/>
          </a:prstGeom>
          <a:noFill/>
        </p:spPr>
        <p:txBody>
          <a:bodyPr wrap="square" rtlCol="0">
            <a:spAutoFit/>
          </a:bodyPr>
          <a:lstStyle/>
          <a:p>
            <a:pPr algn="ctr"/>
            <a:r>
              <a:rPr lang="en-US" sz="1400" dirty="0" smtClean="0">
                <a:solidFill>
                  <a:schemeClr val="bg1"/>
                </a:solidFill>
                <a:latin typeface="Century Gothic" pitchFamily="34" charset="0"/>
              </a:rPr>
              <a:t>external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sp>
        <p:nvSpPr>
          <p:cNvPr id="7" name="Rectangle 6"/>
          <p:cNvSpPr/>
          <p:nvPr/>
        </p:nvSpPr>
        <p:spPr>
          <a:xfrm>
            <a:off x="0" y="0"/>
            <a:ext cx="4343400" cy="6838072"/>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4038600" y="152400"/>
            <a:ext cx="5105400" cy="6553200"/>
          </a:xfrm>
          <a:prstGeom prst="roundRect">
            <a:avLst>
              <a:gd name="adj" fmla="val 5997"/>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419600" y="179249"/>
            <a:ext cx="4495800" cy="6309420"/>
          </a:xfrm>
          <a:prstGeom prst="rect">
            <a:avLst/>
          </a:prstGeom>
          <a:noFill/>
        </p:spPr>
        <p:txBody>
          <a:bodyPr wrap="square" rtlCol="0">
            <a:spAutoFit/>
          </a:bodyPr>
          <a:lstStyle/>
          <a:p>
            <a:r>
              <a:rPr lang="en-US" sz="2400" dirty="0" smtClean="0">
                <a:solidFill>
                  <a:schemeClr val="bg1"/>
                </a:solidFill>
                <a:latin typeface="Century Gothic" pitchFamily="34" charset="0"/>
              </a:rPr>
              <a:t>Strategic Issues: </a:t>
            </a:r>
            <a:r>
              <a:rPr lang="en-US" sz="2400" dirty="0" smtClean="0">
                <a:solidFill>
                  <a:srgbClr val="FFC000"/>
                </a:solidFill>
                <a:latin typeface="Century Gothic" pitchFamily="34" charset="0"/>
              </a:rPr>
              <a:t>?</a:t>
            </a:r>
          </a:p>
          <a:p>
            <a:pPr marL="457200" indent="-457200">
              <a:buFont typeface="+mj-lt"/>
              <a:buAutoNum type="arabicPeriod"/>
            </a:pPr>
            <a:r>
              <a:rPr lang="en-US" sz="2000" dirty="0" smtClean="0">
                <a:solidFill>
                  <a:schemeClr val="bg1"/>
                </a:solidFill>
                <a:latin typeface="Century Gothic" pitchFamily="34" charset="0"/>
              </a:rPr>
              <a:t>What is the issue?</a:t>
            </a:r>
            <a:r>
              <a:rPr lang="en-US" sz="2000" dirty="0">
                <a:solidFill>
                  <a:schemeClr val="bg1"/>
                </a:solidFill>
                <a:latin typeface="Century Gothic" pitchFamily="34" charset="0"/>
              </a:rPr>
              <a:t> </a:t>
            </a:r>
          </a:p>
          <a:p>
            <a:r>
              <a:rPr lang="en-US" sz="1600" dirty="0" smtClean="0">
                <a:solidFill>
                  <a:schemeClr val="bg1"/>
                </a:solidFill>
                <a:latin typeface="Century Gothic" pitchFamily="34" charset="0"/>
              </a:rPr>
              <a:t>(needs to have more than one answer)</a:t>
            </a:r>
          </a:p>
          <a:p>
            <a:pPr marL="457200" indent="-457200">
              <a:buFont typeface="+mj-lt"/>
              <a:buAutoNum type="arabicPeriod"/>
            </a:pPr>
            <a:endParaRPr lang="en-US" sz="2400" dirty="0" smtClean="0">
              <a:solidFill>
                <a:schemeClr val="bg1"/>
              </a:solidFill>
              <a:latin typeface="Century Gothic" pitchFamily="34" charset="0"/>
            </a:endParaRPr>
          </a:p>
          <a:p>
            <a:r>
              <a:rPr lang="en-US" sz="2000" dirty="0" smtClean="0">
                <a:solidFill>
                  <a:schemeClr val="bg1"/>
                </a:solidFill>
                <a:latin typeface="Century Gothic" pitchFamily="34" charset="0"/>
              </a:rPr>
              <a:t>2.  Why is it an issue? Why does it exist?  Is it related to:</a:t>
            </a:r>
          </a:p>
          <a:p>
            <a:pPr marL="1714500" lvl="3" indent="-342900">
              <a:buFont typeface="Arial" panose="020B0604020202020204" pitchFamily="34" charset="0"/>
              <a:buChar char="•"/>
            </a:pPr>
            <a:r>
              <a:rPr lang="en-US" sz="2000" dirty="0" smtClean="0">
                <a:solidFill>
                  <a:schemeClr val="bg1"/>
                </a:solidFill>
                <a:latin typeface="Century Gothic" pitchFamily="34" charset="0"/>
              </a:rPr>
              <a:t>Values</a:t>
            </a:r>
          </a:p>
          <a:p>
            <a:pPr marL="1714500" lvl="3" indent="-342900">
              <a:buFont typeface="Arial" panose="020B0604020202020204" pitchFamily="34" charset="0"/>
              <a:buChar char="•"/>
            </a:pPr>
            <a:r>
              <a:rPr lang="en-US" sz="2000" dirty="0" smtClean="0">
                <a:solidFill>
                  <a:schemeClr val="bg1"/>
                </a:solidFill>
                <a:latin typeface="Century Gothic" pitchFamily="34" charset="0"/>
              </a:rPr>
              <a:t>Mission</a:t>
            </a:r>
          </a:p>
          <a:p>
            <a:pPr marL="1714500" lvl="3" indent="-342900">
              <a:buFont typeface="Arial" panose="020B0604020202020204" pitchFamily="34" charset="0"/>
              <a:buChar char="•"/>
            </a:pPr>
            <a:r>
              <a:rPr lang="en-US" sz="2000" dirty="0" smtClean="0">
                <a:solidFill>
                  <a:schemeClr val="bg1"/>
                </a:solidFill>
                <a:latin typeface="Century Gothic" pitchFamily="34" charset="0"/>
              </a:rPr>
              <a:t>Mandates</a:t>
            </a:r>
          </a:p>
          <a:p>
            <a:pPr marL="1714500" lvl="3" indent="-342900">
              <a:buFont typeface="Arial" panose="020B0604020202020204" pitchFamily="34" charset="0"/>
              <a:buChar char="•"/>
            </a:pPr>
            <a:r>
              <a:rPr lang="en-US" sz="2000" dirty="0" smtClean="0">
                <a:solidFill>
                  <a:schemeClr val="bg1"/>
                </a:solidFill>
                <a:latin typeface="Century Gothic" pitchFamily="34" charset="0"/>
              </a:rPr>
              <a:t>Strengths</a:t>
            </a:r>
          </a:p>
          <a:p>
            <a:pPr marL="1714500" lvl="3" indent="-342900">
              <a:buFont typeface="Arial" panose="020B0604020202020204" pitchFamily="34" charset="0"/>
              <a:buChar char="•"/>
            </a:pPr>
            <a:r>
              <a:rPr lang="en-US" sz="2000" dirty="0" smtClean="0">
                <a:solidFill>
                  <a:schemeClr val="bg1"/>
                </a:solidFill>
                <a:latin typeface="Century Gothic" pitchFamily="34" charset="0"/>
              </a:rPr>
              <a:t>Weaknesses</a:t>
            </a:r>
          </a:p>
          <a:p>
            <a:pPr marL="1714500" lvl="3" indent="-342900">
              <a:buFont typeface="Arial" panose="020B0604020202020204" pitchFamily="34" charset="0"/>
              <a:buChar char="•"/>
            </a:pPr>
            <a:r>
              <a:rPr lang="en-US" sz="2000" dirty="0" smtClean="0">
                <a:solidFill>
                  <a:schemeClr val="bg1"/>
                </a:solidFill>
                <a:latin typeface="Century Gothic" pitchFamily="34" charset="0"/>
              </a:rPr>
              <a:t>Opportunities</a:t>
            </a:r>
          </a:p>
          <a:p>
            <a:pPr marL="1714500" lvl="3" indent="-342900">
              <a:buFont typeface="Arial" panose="020B0604020202020204" pitchFamily="34" charset="0"/>
              <a:buChar char="•"/>
            </a:pPr>
            <a:r>
              <a:rPr lang="en-US" sz="2000" dirty="0" smtClean="0">
                <a:solidFill>
                  <a:schemeClr val="bg1"/>
                </a:solidFill>
                <a:latin typeface="Century Gothic" pitchFamily="34" charset="0"/>
              </a:rPr>
              <a:t>Threats</a:t>
            </a:r>
          </a:p>
          <a:p>
            <a:endParaRPr lang="en-US" sz="2000" dirty="0">
              <a:solidFill>
                <a:schemeClr val="bg1"/>
              </a:solidFill>
              <a:latin typeface="Century Gothic" pitchFamily="34" charset="0"/>
            </a:endParaRPr>
          </a:p>
          <a:p>
            <a:r>
              <a:rPr lang="en-US" sz="2000" dirty="0" smtClean="0">
                <a:solidFill>
                  <a:schemeClr val="bg1"/>
                </a:solidFill>
                <a:latin typeface="Century Gothic" pitchFamily="34" charset="0"/>
              </a:rPr>
              <a:t>3.  What are the consequences for not addressing the issue?</a:t>
            </a:r>
          </a:p>
          <a:p>
            <a:endParaRPr lang="en-US" sz="2000" dirty="0">
              <a:solidFill>
                <a:schemeClr val="bg1"/>
              </a:solidFill>
              <a:latin typeface="Century Gothic" pitchFamily="34" charset="0"/>
            </a:endParaRPr>
          </a:p>
          <a:p>
            <a:r>
              <a:rPr lang="en-US" sz="2000" dirty="0" smtClean="0">
                <a:solidFill>
                  <a:schemeClr val="bg1"/>
                </a:solidFill>
                <a:latin typeface="Century Gothic" pitchFamily="34" charset="0"/>
              </a:rPr>
              <a:t>4.  How will we know when the issue has been successfully addressed?</a:t>
            </a:r>
          </a:p>
        </p:txBody>
      </p:sp>
      <p:sp>
        <p:nvSpPr>
          <p:cNvPr id="63" name="Oval 62"/>
          <p:cNvSpPr/>
          <p:nvPr/>
        </p:nvSpPr>
        <p:spPr>
          <a:xfrm>
            <a:off x="4118684" y="2681990"/>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76" name="Oval 75"/>
          <p:cNvSpPr/>
          <p:nvPr/>
        </p:nvSpPr>
        <p:spPr>
          <a:xfrm>
            <a:off x="4114800" y="2681068"/>
            <a:ext cx="1473896" cy="1473896"/>
          </a:xfrm>
          <a:prstGeom prst="ellipse">
            <a:avLst/>
          </a:prstGeom>
          <a:solidFill>
            <a:srgbClr val="F65E0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215384" y="3088009"/>
            <a:ext cx="12192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trategic issues</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32211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fade">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8">
                                            <p:txEl>
                                              <p:pRg st="0" end="0"/>
                                            </p:txEl>
                                          </p:spTgt>
                                        </p:tgtEl>
                                        <p:attrNameLst>
                                          <p:attrName>style.visibility</p:attrName>
                                        </p:attrNameLst>
                                      </p:cBhvr>
                                      <p:to>
                                        <p:strVal val="visible"/>
                                      </p:to>
                                    </p:set>
                                    <p:animEffect transition="in" filter="fade">
                                      <p:cBhvr>
                                        <p:cTn id="24" dur="500"/>
                                        <p:tgtEl>
                                          <p:spTgt spid="68">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8">
                                            <p:txEl>
                                              <p:pRg st="1" end="1"/>
                                            </p:txEl>
                                          </p:spTgt>
                                        </p:tgtEl>
                                        <p:attrNameLst>
                                          <p:attrName>style.visibility</p:attrName>
                                        </p:attrNameLst>
                                      </p:cBhvr>
                                      <p:to>
                                        <p:strVal val="visible"/>
                                      </p:to>
                                    </p:set>
                                    <p:animEffect transition="in" filter="fade">
                                      <p:cBhvr>
                                        <p:cTn id="36" dur="500"/>
                                        <p:tgtEl>
                                          <p:spTgt spid="6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8">
                                            <p:txEl>
                                              <p:pRg st="2" end="2"/>
                                            </p:txEl>
                                          </p:spTgt>
                                        </p:tgtEl>
                                        <p:attrNameLst>
                                          <p:attrName>style.visibility</p:attrName>
                                        </p:attrNameLst>
                                      </p:cBhvr>
                                      <p:to>
                                        <p:strVal val="visible"/>
                                      </p:to>
                                    </p:set>
                                    <p:animEffect transition="in" filter="fade">
                                      <p:cBhvr>
                                        <p:cTn id="41" dur="500"/>
                                        <p:tgtEl>
                                          <p:spTgt spid="6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8">
                                            <p:txEl>
                                              <p:pRg st="4" end="4"/>
                                            </p:txEl>
                                          </p:spTgt>
                                        </p:tgtEl>
                                        <p:attrNameLst>
                                          <p:attrName>style.visibility</p:attrName>
                                        </p:attrNameLst>
                                      </p:cBhvr>
                                      <p:to>
                                        <p:strVal val="visible"/>
                                      </p:to>
                                    </p:set>
                                    <p:animEffect transition="in" filter="fade">
                                      <p:cBhvr>
                                        <p:cTn id="46" dur="500"/>
                                        <p:tgtEl>
                                          <p:spTgt spid="68">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8">
                                            <p:txEl>
                                              <p:pRg st="5" end="5"/>
                                            </p:txEl>
                                          </p:spTgt>
                                        </p:tgtEl>
                                        <p:attrNameLst>
                                          <p:attrName>style.visibility</p:attrName>
                                        </p:attrNameLst>
                                      </p:cBhvr>
                                      <p:to>
                                        <p:strVal val="visible"/>
                                      </p:to>
                                    </p:set>
                                    <p:animEffect transition="in" filter="fade">
                                      <p:cBhvr>
                                        <p:cTn id="51" dur="500"/>
                                        <p:tgtEl>
                                          <p:spTgt spid="68">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8">
                                            <p:txEl>
                                              <p:pRg st="6" end="6"/>
                                            </p:txEl>
                                          </p:spTgt>
                                        </p:tgtEl>
                                        <p:attrNameLst>
                                          <p:attrName>style.visibility</p:attrName>
                                        </p:attrNameLst>
                                      </p:cBhvr>
                                      <p:to>
                                        <p:strVal val="visible"/>
                                      </p:to>
                                    </p:set>
                                    <p:animEffect transition="in" filter="fade">
                                      <p:cBhvr>
                                        <p:cTn id="56" dur="500"/>
                                        <p:tgtEl>
                                          <p:spTgt spid="68">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8">
                                            <p:txEl>
                                              <p:pRg st="7" end="7"/>
                                            </p:txEl>
                                          </p:spTgt>
                                        </p:tgtEl>
                                        <p:attrNameLst>
                                          <p:attrName>style.visibility</p:attrName>
                                        </p:attrNameLst>
                                      </p:cBhvr>
                                      <p:to>
                                        <p:strVal val="visible"/>
                                      </p:to>
                                    </p:set>
                                    <p:animEffect transition="in" filter="fade">
                                      <p:cBhvr>
                                        <p:cTn id="61" dur="500"/>
                                        <p:tgtEl>
                                          <p:spTgt spid="68">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8">
                                            <p:txEl>
                                              <p:pRg st="8" end="8"/>
                                            </p:txEl>
                                          </p:spTgt>
                                        </p:tgtEl>
                                        <p:attrNameLst>
                                          <p:attrName>style.visibility</p:attrName>
                                        </p:attrNameLst>
                                      </p:cBhvr>
                                      <p:to>
                                        <p:strVal val="visible"/>
                                      </p:to>
                                    </p:set>
                                    <p:animEffect transition="in" filter="fade">
                                      <p:cBhvr>
                                        <p:cTn id="66" dur="500"/>
                                        <p:tgtEl>
                                          <p:spTgt spid="68">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8">
                                            <p:txEl>
                                              <p:pRg st="9" end="9"/>
                                            </p:txEl>
                                          </p:spTgt>
                                        </p:tgtEl>
                                        <p:attrNameLst>
                                          <p:attrName>style.visibility</p:attrName>
                                        </p:attrNameLst>
                                      </p:cBhvr>
                                      <p:to>
                                        <p:strVal val="visible"/>
                                      </p:to>
                                    </p:set>
                                    <p:animEffect transition="in" filter="fade">
                                      <p:cBhvr>
                                        <p:cTn id="71" dur="500"/>
                                        <p:tgtEl>
                                          <p:spTgt spid="68">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8">
                                            <p:txEl>
                                              <p:pRg st="10" end="10"/>
                                            </p:txEl>
                                          </p:spTgt>
                                        </p:tgtEl>
                                        <p:attrNameLst>
                                          <p:attrName>style.visibility</p:attrName>
                                        </p:attrNameLst>
                                      </p:cBhvr>
                                      <p:to>
                                        <p:strVal val="visible"/>
                                      </p:to>
                                    </p:set>
                                    <p:animEffect transition="in" filter="fade">
                                      <p:cBhvr>
                                        <p:cTn id="76" dur="500"/>
                                        <p:tgtEl>
                                          <p:spTgt spid="68">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8">
                                            <p:txEl>
                                              <p:pRg st="11" end="11"/>
                                            </p:txEl>
                                          </p:spTgt>
                                        </p:tgtEl>
                                        <p:attrNameLst>
                                          <p:attrName>style.visibility</p:attrName>
                                        </p:attrNameLst>
                                      </p:cBhvr>
                                      <p:to>
                                        <p:strVal val="visible"/>
                                      </p:to>
                                    </p:set>
                                    <p:animEffect transition="in" filter="fade">
                                      <p:cBhvr>
                                        <p:cTn id="81" dur="500"/>
                                        <p:tgtEl>
                                          <p:spTgt spid="68">
                                            <p:txEl>
                                              <p:pRg st="11" end="1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8">
                                            <p:txEl>
                                              <p:pRg st="13" end="13"/>
                                            </p:txEl>
                                          </p:spTgt>
                                        </p:tgtEl>
                                        <p:attrNameLst>
                                          <p:attrName>style.visibility</p:attrName>
                                        </p:attrNameLst>
                                      </p:cBhvr>
                                      <p:to>
                                        <p:strVal val="visible"/>
                                      </p:to>
                                    </p:set>
                                    <p:animEffect transition="in" filter="fade">
                                      <p:cBhvr>
                                        <p:cTn id="86" dur="500"/>
                                        <p:tgtEl>
                                          <p:spTgt spid="68">
                                            <p:txEl>
                                              <p:pRg st="13" end="1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8">
                                            <p:txEl>
                                              <p:pRg st="15" end="15"/>
                                            </p:txEl>
                                          </p:spTgt>
                                        </p:tgtEl>
                                        <p:attrNameLst>
                                          <p:attrName>style.visibility</p:attrName>
                                        </p:attrNameLst>
                                      </p:cBhvr>
                                      <p:to>
                                        <p:strVal val="visible"/>
                                      </p:to>
                                    </p:set>
                                    <p:animEffect transition="in" filter="fade">
                                      <p:cBhvr>
                                        <p:cTn id="91" dur="500"/>
                                        <p:tgtEl>
                                          <p:spTgt spid="6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4" grpId="0" animBg="1"/>
      <p:bldP spid="68" grpId="0"/>
      <p:bldP spid="76" grpId="0" animBg="1"/>
      <p:bldP spid="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868424"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9" name="TextBox 18"/>
          <p:cNvSpPr txBox="1"/>
          <p:nvPr/>
        </p:nvSpPr>
        <p:spPr>
          <a:xfrm>
            <a:off x="1858963" y="5682217"/>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v</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1000"/>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3" name="Rounded Rectangle 2"/>
          <p:cNvSpPr/>
          <p:nvPr/>
        </p:nvSpPr>
        <p:spPr>
          <a:xfrm>
            <a:off x="7543800" y="2602832"/>
            <a:ext cx="1553411" cy="1664368"/>
          </a:xfrm>
          <a:prstGeom prst="roundRect">
            <a:avLst/>
          </a:prstGeom>
          <a:solidFill>
            <a:schemeClr val="tx1">
              <a:alpha val="38039"/>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grpSp>
        <p:nvGrpSpPr>
          <p:cNvPr id="73" name="Group 72"/>
          <p:cNvGrpSpPr/>
          <p:nvPr/>
        </p:nvGrpSpPr>
        <p:grpSpPr>
          <a:xfrm>
            <a:off x="1828800" y="381000"/>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cxnSp>
        <p:nvCxnSpPr>
          <p:cNvPr id="50" name="Straight Connector 49"/>
          <p:cNvCxnSpPr/>
          <p:nvPr/>
        </p:nvCxnSpPr>
        <p:spPr>
          <a:xfrm>
            <a:off x="2447492" y="17098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4359283"/>
            <a:ext cx="0" cy="974717"/>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Arc 55"/>
          <p:cNvSpPr/>
          <p:nvPr/>
        </p:nvSpPr>
        <p:spPr>
          <a:xfrm rot="10800000">
            <a:off x="983343" y="4482602"/>
            <a:ext cx="1558861" cy="1732948"/>
          </a:xfrm>
          <a:prstGeom prst="arc">
            <a:avLst/>
          </a:prstGeom>
          <a:ln w="76200" cap="rnd">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51" name="Straight Connector 50"/>
          <p:cNvCxnSpPr/>
          <p:nvPr/>
        </p:nvCxnSpPr>
        <p:spPr>
          <a:xfrm>
            <a:off x="2452468" y="3581400"/>
            <a:ext cx="0" cy="167517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220212" y="4154424"/>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200400" y="4482602"/>
            <a:ext cx="1219200" cy="523220"/>
          </a:xfrm>
          <a:prstGeom prst="rect">
            <a:avLst/>
          </a:prstGeom>
          <a:noFill/>
        </p:spPr>
        <p:txBody>
          <a:bodyPr wrap="square" rtlCol="0">
            <a:spAutoFit/>
          </a:bodyPr>
          <a:lstStyle/>
          <a:p>
            <a:pPr algn="ctr"/>
            <a:r>
              <a:rPr lang="en-US" sz="1400" dirty="0">
                <a:solidFill>
                  <a:schemeClr val="bg1"/>
                </a:solidFill>
                <a:latin typeface="Century Gothic" pitchFamily="34" charset="0"/>
              </a:rPr>
              <a:t>i</a:t>
            </a:r>
            <a:r>
              <a:rPr lang="en-US" sz="1400" dirty="0" smtClean="0">
                <a:solidFill>
                  <a:schemeClr val="bg1"/>
                </a:solidFill>
                <a:latin typeface="Century Gothic" pitchFamily="34" charset="0"/>
              </a:rPr>
              <a:t>nternal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sp>
        <p:nvSpPr>
          <p:cNvPr id="61" name="Oval 60"/>
          <p:cNvSpPr/>
          <p:nvPr/>
        </p:nvSpPr>
        <p:spPr>
          <a:xfrm>
            <a:off x="3220204" y="1560576"/>
            <a:ext cx="1179576" cy="1179576"/>
          </a:xfrm>
          <a:prstGeom prst="ellipse">
            <a:avLst/>
          </a:prstGeom>
          <a:solidFill>
            <a:schemeClr val="accent3">
              <a:lumMod val="50000"/>
            </a:scheme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7" name="TextBox 66"/>
          <p:cNvSpPr txBox="1"/>
          <p:nvPr/>
        </p:nvSpPr>
        <p:spPr>
          <a:xfrm>
            <a:off x="3220204" y="1915180"/>
            <a:ext cx="1219200" cy="523220"/>
          </a:xfrm>
          <a:prstGeom prst="rect">
            <a:avLst/>
          </a:prstGeom>
          <a:noFill/>
        </p:spPr>
        <p:txBody>
          <a:bodyPr wrap="square" rtlCol="0">
            <a:spAutoFit/>
          </a:bodyPr>
          <a:lstStyle/>
          <a:p>
            <a:pPr algn="ctr"/>
            <a:r>
              <a:rPr lang="en-US" sz="1400" dirty="0" smtClean="0">
                <a:solidFill>
                  <a:schemeClr val="bg1"/>
                </a:solidFill>
                <a:latin typeface="Century Gothic" pitchFamily="34" charset="0"/>
              </a:rPr>
              <a:t>external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118684" y="2681990"/>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65" name="Straight Connector 64"/>
          <p:cNvCxnSpPr/>
          <p:nvPr/>
        </p:nvCxnSpPr>
        <p:spPr>
          <a:xfrm>
            <a:off x="3810000" y="2819400"/>
            <a:ext cx="0" cy="564544"/>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810000" y="3581400"/>
            <a:ext cx="0" cy="564544"/>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64" idx="1"/>
          </p:cNvCxnSpPr>
          <p:nvPr/>
        </p:nvCxnSpPr>
        <p:spPr>
          <a:xfrm>
            <a:off x="1981200" y="3429000"/>
            <a:ext cx="2057400" cy="0"/>
          </a:xfrm>
          <a:prstGeom prst="line">
            <a:avLst/>
          </a:prstGeom>
          <a:ln w="76200">
            <a:solidFill>
              <a:schemeClr val="bg1"/>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1869721" y="53340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75" name="Rectangle 74"/>
          <p:cNvSpPr/>
          <p:nvPr/>
        </p:nvSpPr>
        <p:spPr>
          <a:xfrm>
            <a:off x="0" y="0"/>
            <a:ext cx="4343400" cy="6838072"/>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4038600" y="152400"/>
            <a:ext cx="5105400" cy="6553200"/>
          </a:xfrm>
          <a:prstGeom prst="roundRect">
            <a:avLst>
              <a:gd name="adj" fmla="val 5997"/>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419600" y="179249"/>
            <a:ext cx="4495800" cy="6001643"/>
          </a:xfrm>
          <a:prstGeom prst="rect">
            <a:avLst/>
          </a:prstGeom>
          <a:noFill/>
        </p:spPr>
        <p:txBody>
          <a:bodyPr wrap="square" rtlCol="0">
            <a:spAutoFit/>
          </a:bodyPr>
          <a:lstStyle/>
          <a:p>
            <a:r>
              <a:rPr lang="en-US" sz="2400" dirty="0" smtClean="0">
                <a:solidFill>
                  <a:schemeClr val="bg1"/>
                </a:solidFill>
                <a:latin typeface="Century Gothic" pitchFamily="34" charset="0"/>
              </a:rPr>
              <a:t>Strategic Issues: </a:t>
            </a:r>
            <a:r>
              <a:rPr lang="en-US" sz="2400" dirty="0" smtClean="0">
                <a:solidFill>
                  <a:srgbClr val="FFC000"/>
                </a:solidFill>
                <a:latin typeface="Century Gothic" pitchFamily="34" charset="0"/>
              </a:rPr>
              <a:t>Priorities</a:t>
            </a:r>
          </a:p>
          <a:p>
            <a:pPr marL="800100" lvl="1" indent="-342900">
              <a:buFont typeface="Arial" panose="020B0604020202020204" pitchFamily="34" charset="0"/>
              <a:buChar char="•"/>
            </a:pPr>
            <a:r>
              <a:rPr lang="en-US" sz="2400" dirty="0">
                <a:solidFill>
                  <a:schemeClr val="bg1"/>
                </a:solidFill>
                <a:latin typeface="Century Gothic" pitchFamily="34" charset="0"/>
              </a:rPr>
              <a:t>Readiness</a:t>
            </a:r>
          </a:p>
          <a:p>
            <a:pPr marL="800100" lvl="1" indent="-342900">
              <a:buFont typeface="Arial" panose="020B0604020202020204" pitchFamily="34" charset="0"/>
              <a:buChar char="•"/>
            </a:pPr>
            <a:r>
              <a:rPr lang="en-US" sz="2400" dirty="0">
                <a:solidFill>
                  <a:schemeClr val="bg1"/>
                </a:solidFill>
                <a:latin typeface="Century Gothic" pitchFamily="34" charset="0"/>
              </a:rPr>
              <a:t>Capability</a:t>
            </a:r>
          </a:p>
          <a:p>
            <a:pPr marL="800100" lvl="1" indent="-342900">
              <a:buFont typeface="Arial" panose="020B0604020202020204" pitchFamily="34" charset="0"/>
              <a:buChar char="•"/>
            </a:pPr>
            <a:r>
              <a:rPr lang="en-US" sz="2400" dirty="0">
                <a:solidFill>
                  <a:schemeClr val="bg1"/>
                </a:solidFill>
                <a:latin typeface="Century Gothic" pitchFamily="34" charset="0"/>
              </a:rPr>
              <a:t>Energy/Passion</a:t>
            </a:r>
          </a:p>
          <a:p>
            <a:pPr marL="800100" lvl="1" indent="-342900">
              <a:buFont typeface="Arial" panose="020B0604020202020204" pitchFamily="34" charset="0"/>
              <a:buChar char="•"/>
            </a:pPr>
            <a:r>
              <a:rPr lang="en-US" sz="2400" dirty="0">
                <a:solidFill>
                  <a:schemeClr val="bg1"/>
                </a:solidFill>
                <a:latin typeface="Century Gothic" pitchFamily="34" charset="0"/>
              </a:rPr>
              <a:t>Sequencing</a:t>
            </a:r>
          </a:p>
          <a:p>
            <a:pPr marL="800100" lvl="1" indent="-342900">
              <a:buFont typeface="Arial" panose="020B0604020202020204" pitchFamily="34" charset="0"/>
              <a:buChar char="•"/>
            </a:pPr>
            <a:r>
              <a:rPr lang="en-US" sz="2400" dirty="0">
                <a:solidFill>
                  <a:schemeClr val="bg1"/>
                </a:solidFill>
                <a:latin typeface="Century Gothic" pitchFamily="34" charset="0"/>
              </a:rPr>
              <a:t>Other</a:t>
            </a:r>
          </a:p>
          <a:p>
            <a:pPr marL="800100" lvl="1" indent="-342900">
              <a:buFont typeface="Arial" panose="020B0604020202020204" pitchFamily="34" charset="0"/>
              <a:buChar char="•"/>
            </a:pPr>
            <a:endParaRPr lang="en-US" sz="2400" dirty="0">
              <a:solidFill>
                <a:schemeClr val="bg1"/>
              </a:solidFill>
              <a:latin typeface="Century Gothic" pitchFamily="34" charset="0"/>
            </a:endParaRPr>
          </a:p>
          <a:p>
            <a:pPr marL="800100" lvl="1" indent="-342900">
              <a:buFont typeface="Arial" panose="020B0604020202020204" pitchFamily="34" charset="0"/>
              <a:buChar char="•"/>
            </a:pPr>
            <a:endParaRPr lang="en-US" sz="2400" dirty="0" smtClean="0">
              <a:solidFill>
                <a:schemeClr val="bg1"/>
              </a:solidFill>
              <a:latin typeface="Century Gothic" pitchFamily="34" charset="0"/>
            </a:endParaRPr>
          </a:p>
          <a:p>
            <a:pPr marL="800100" lvl="1" indent="-342900">
              <a:buFont typeface="Arial" panose="020B0604020202020204" pitchFamily="34" charset="0"/>
              <a:buChar char="•"/>
            </a:pPr>
            <a:endParaRPr lang="en-US" sz="2400" dirty="0">
              <a:solidFill>
                <a:schemeClr val="bg1"/>
              </a:solidFill>
              <a:latin typeface="Century Gothic" pitchFamily="34" charset="0"/>
            </a:endParaRPr>
          </a:p>
          <a:p>
            <a:pPr marL="800100" lvl="1" indent="-342900">
              <a:buFont typeface="Arial" panose="020B0604020202020204" pitchFamily="34" charset="0"/>
              <a:buChar char="•"/>
            </a:pPr>
            <a:endParaRPr lang="en-US" sz="2400" dirty="0" smtClean="0">
              <a:solidFill>
                <a:schemeClr val="bg1"/>
              </a:solidFill>
              <a:latin typeface="Century Gothic" pitchFamily="34" charset="0"/>
            </a:endParaRPr>
          </a:p>
          <a:p>
            <a:pPr marL="800100" lvl="1" indent="-342900">
              <a:buFont typeface="Arial" panose="020B0604020202020204" pitchFamily="34" charset="0"/>
              <a:buChar char="•"/>
            </a:pPr>
            <a:endParaRPr lang="en-US" sz="2400" dirty="0">
              <a:solidFill>
                <a:schemeClr val="bg1"/>
              </a:solidFill>
              <a:latin typeface="Century Gothic" pitchFamily="34" charset="0"/>
            </a:endParaRPr>
          </a:p>
          <a:p>
            <a:pPr marL="800100" lvl="1" indent="-342900">
              <a:buFont typeface="Arial" panose="020B0604020202020204" pitchFamily="34" charset="0"/>
              <a:buChar char="•"/>
            </a:pPr>
            <a:endParaRPr lang="en-US" sz="2400" dirty="0" smtClean="0">
              <a:solidFill>
                <a:schemeClr val="bg1"/>
              </a:solidFill>
              <a:latin typeface="Century Gothic" pitchFamily="34" charset="0"/>
            </a:endParaRPr>
          </a:p>
          <a:p>
            <a:r>
              <a:rPr lang="en-US" sz="2400" dirty="0" smtClean="0">
                <a:solidFill>
                  <a:schemeClr val="bg1"/>
                </a:solidFill>
                <a:latin typeface="Century Gothic" pitchFamily="34" charset="0"/>
              </a:rPr>
              <a:t>Homework: </a:t>
            </a:r>
          </a:p>
          <a:p>
            <a:r>
              <a:rPr lang="en-US" sz="2400" dirty="0" smtClean="0">
                <a:solidFill>
                  <a:srgbClr val="FFC000"/>
                </a:solidFill>
                <a:latin typeface="Century Gothic" pitchFamily="34" charset="0"/>
              </a:rPr>
              <a:t>Online Assessment</a:t>
            </a:r>
          </a:p>
          <a:p>
            <a:r>
              <a:rPr lang="en-US" sz="2400" dirty="0" smtClean="0">
                <a:solidFill>
                  <a:schemeClr val="bg1"/>
                </a:solidFill>
                <a:latin typeface="Century Gothic" pitchFamily="34" charset="0"/>
              </a:rPr>
              <a:t>http//: </a:t>
            </a:r>
          </a:p>
          <a:p>
            <a:pPr marL="342900" indent="-342900">
              <a:buFont typeface="Arial" panose="020B0604020202020204" pitchFamily="34" charset="0"/>
              <a:buChar char="•"/>
            </a:pPr>
            <a:endParaRPr lang="en-US" sz="2400" dirty="0" smtClean="0">
              <a:solidFill>
                <a:schemeClr val="bg1"/>
              </a:solidFill>
              <a:latin typeface="Century Gothic" pitchFamily="34" charset="0"/>
            </a:endParaRPr>
          </a:p>
        </p:txBody>
      </p:sp>
      <p:sp>
        <p:nvSpPr>
          <p:cNvPr id="78" name="Oval 77"/>
          <p:cNvSpPr/>
          <p:nvPr/>
        </p:nvSpPr>
        <p:spPr>
          <a:xfrm>
            <a:off x="4114800" y="2681068"/>
            <a:ext cx="1473896" cy="1473896"/>
          </a:xfrm>
          <a:prstGeom prst="ellipse">
            <a:avLst/>
          </a:prstGeom>
          <a:solidFill>
            <a:srgbClr val="F65E0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215384" y="3088009"/>
            <a:ext cx="12192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trategic issues</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70061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5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5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5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animEffect transition="in" filter="fade">
                                      <p:cBhvr>
                                        <p:cTn id="27" dur="500"/>
                                        <p:tgtEl>
                                          <p:spTgt spid="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5" end="5"/>
                                            </p:txEl>
                                          </p:spTgt>
                                        </p:tgtEl>
                                        <p:attrNameLst>
                                          <p:attrName>style.visibility</p:attrName>
                                        </p:attrNameLst>
                                      </p:cBhvr>
                                      <p:to>
                                        <p:strVal val="visible"/>
                                      </p:to>
                                    </p:set>
                                    <p:animEffect transition="in" filter="fade">
                                      <p:cBhvr>
                                        <p:cTn id="32" dur="500"/>
                                        <p:tgtEl>
                                          <p:spTgt spid="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
                                            <p:txEl>
                                              <p:pRg st="12" end="12"/>
                                            </p:txEl>
                                          </p:spTgt>
                                        </p:tgtEl>
                                        <p:attrNameLst>
                                          <p:attrName>style.visibility</p:attrName>
                                        </p:attrNameLst>
                                      </p:cBhvr>
                                      <p:to>
                                        <p:strVal val="visible"/>
                                      </p:to>
                                    </p:set>
                                    <p:animEffect transition="in" filter="fade">
                                      <p:cBhvr>
                                        <p:cTn id="37" dur="500"/>
                                        <p:tgtEl>
                                          <p:spTgt spid="68">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8">
                                            <p:txEl>
                                              <p:pRg st="13" end="13"/>
                                            </p:txEl>
                                          </p:spTgt>
                                        </p:tgtEl>
                                        <p:attrNameLst>
                                          <p:attrName>style.visibility</p:attrName>
                                        </p:attrNameLst>
                                      </p:cBhvr>
                                      <p:to>
                                        <p:strVal val="visible"/>
                                      </p:to>
                                    </p:set>
                                    <p:animEffect transition="in" filter="fade">
                                      <p:cBhvr>
                                        <p:cTn id="42" dur="500"/>
                                        <p:tgtEl>
                                          <p:spTgt spid="68">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8">
                                            <p:txEl>
                                              <p:pRg st="14" end="14"/>
                                            </p:txEl>
                                          </p:spTgt>
                                        </p:tgtEl>
                                        <p:attrNameLst>
                                          <p:attrName>style.visibility</p:attrName>
                                        </p:attrNameLst>
                                      </p:cBhvr>
                                      <p:to>
                                        <p:strVal val="visible"/>
                                      </p:to>
                                    </p:set>
                                    <p:animEffect transition="in" filter="fade">
                                      <p:cBhvr>
                                        <p:cTn id="47" dur="500"/>
                                        <p:tgtEl>
                                          <p:spTgt spid="6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58963"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cxnSp>
        <p:nvCxnSpPr>
          <p:cNvPr id="8" name="Straight Connector 7"/>
          <p:cNvCxnSpPr>
            <a:stCxn id="41" idx="3"/>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19444" y="1560576"/>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37891" y="810171"/>
            <a:ext cx="1219200" cy="307777"/>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3199640" y="4482602"/>
            <a:ext cx="1219200" cy="523220"/>
          </a:xfrm>
          <a:prstGeom prst="rect">
            <a:avLst/>
          </a:prstGeom>
          <a:noFill/>
          <a:ln>
            <a:noFill/>
          </a:ln>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841304" y="3087468"/>
            <a:ext cx="1473896"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4" name="Oval 23"/>
          <p:cNvSpPr/>
          <p:nvPr/>
        </p:nvSpPr>
        <p:spPr>
          <a:xfrm>
            <a:off x="4114800" y="268052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22294" y="3087469"/>
            <a:ext cx="1219200"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4" name="Rounded Rectangle 33"/>
          <p:cNvSpPr/>
          <p:nvPr/>
        </p:nvSpPr>
        <p:spPr>
          <a:xfrm>
            <a:off x="76200" y="25917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40" name="Rounded Rectangle 39"/>
          <p:cNvSpPr/>
          <p:nvPr/>
        </p:nvSpPr>
        <p:spPr>
          <a:xfrm>
            <a:off x="7543800" y="2590800"/>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32" name="TextBox 3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2">
                    <a:lumMod val="50000"/>
                  </a:schemeClr>
                </a:solidFill>
                <a:latin typeface="Century Gothic" pitchFamily="34" charset="0"/>
              </a:rPr>
              <a:t>v</a:t>
            </a:r>
            <a:r>
              <a:rPr lang="en-US" sz="1400" dirty="0" smtClean="0">
                <a:solidFill>
                  <a:schemeClr val="bg2">
                    <a:lumMod val="50000"/>
                  </a:schemeClr>
                </a:solidFill>
                <a:latin typeface="Century Gothic" pitchFamily="34" charset="0"/>
              </a:rPr>
              <a:t>alues &amp; mission</a:t>
            </a:r>
            <a:endParaRPr lang="en-US" sz="1400" dirty="0">
              <a:solidFill>
                <a:schemeClr val="bg2">
                  <a:lumMod val="50000"/>
                </a:schemeClr>
              </a:solidFill>
              <a:latin typeface="Century Gothic" pitchFamily="34" charset="0"/>
            </a:endParaRPr>
          </a:p>
        </p:txBody>
      </p:sp>
      <p:grpSp>
        <p:nvGrpSpPr>
          <p:cNvPr id="67" name="Group 66"/>
          <p:cNvGrpSpPr/>
          <p:nvPr/>
        </p:nvGrpSpPr>
        <p:grpSpPr>
          <a:xfrm>
            <a:off x="3199640" y="1560576"/>
            <a:ext cx="2389056" cy="3773424"/>
            <a:chOff x="3199640" y="1560576"/>
            <a:chExt cx="2389056" cy="3773424"/>
          </a:xfrm>
        </p:grpSpPr>
        <p:cxnSp>
          <p:nvCxnSpPr>
            <p:cNvPr id="68" name="Straight Connector 67"/>
            <p:cNvCxnSpPr/>
            <p:nvPr/>
          </p:nvCxnSpPr>
          <p:spPr>
            <a:xfrm>
              <a:off x="3810000" y="2819400"/>
              <a:ext cx="0" cy="564544"/>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10000" y="3581400"/>
              <a:ext cx="0" cy="564544"/>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219452" y="4154424"/>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219444" y="1560576"/>
              <a:ext cx="1179576" cy="1179576"/>
            </a:xfrm>
            <a:prstGeom prst="ellipse">
              <a:avLst/>
            </a:prstGeom>
            <a:solidFill>
              <a:srgbClr val="004620">
                <a:alpha val="85098"/>
              </a:srgb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i</a:t>
              </a:r>
              <a:r>
                <a:rPr lang="en-US" sz="1400" dirty="0" smtClean="0">
                  <a:solidFill>
                    <a:schemeClr val="bg1"/>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assessment</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73" name="TextBox 72"/>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assessment</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74" name="Oval 73"/>
            <p:cNvSpPr/>
            <p:nvPr/>
          </p:nvSpPr>
          <p:spPr>
            <a:xfrm>
              <a:off x="4114800" y="2680528"/>
              <a:ext cx="1473896" cy="1473896"/>
            </a:xfrm>
            <a:prstGeom prst="ellipse">
              <a:avLst/>
            </a:prstGeom>
            <a:solidFill>
              <a:srgbClr val="F65E0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222294" y="3087469"/>
              <a:ext cx="12192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trategic issues</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76" name="Rounded Rectangle 75"/>
          <p:cNvSpPr/>
          <p:nvPr/>
        </p:nvSpPr>
        <p:spPr>
          <a:xfrm>
            <a:off x="3172264" y="1066800"/>
            <a:ext cx="2514600" cy="48006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3505200" y="5334000"/>
            <a:ext cx="1752600" cy="523220"/>
          </a:xfrm>
          <a:prstGeom prst="rect">
            <a:avLst/>
          </a:prstGeom>
          <a:noFill/>
        </p:spPr>
        <p:txBody>
          <a:bodyPr wrap="square" rtlCol="0">
            <a:spAutoFit/>
          </a:bodyPr>
          <a:lstStyle/>
          <a:p>
            <a:pPr algn="ctr"/>
            <a:r>
              <a:rPr lang="en-US" sz="2800" b="1" dirty="0" smtClean="0">
                <a:solidFill>
                  <a:srgbClr val="FFC000"/>
                </a:solidFill>
                <a:latin typeface="Century Gothic" panose="020B0502020202020204" pitchFamily="34" charset="0"/>
              </a:rPr>
              <a:t>Day 2</a:t>
            </a:r>
            <a:endParaRPr lang="en-US" sz="2800" b="1"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186937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58963"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cxnSp>
        <p:nvCxnSpPr>
          <p:cNvPr id="8" name="Straight Connector 7"/>
          <p:cNvCxnSpPr>
            <a:stCxn id="41" idx="3"/>
          </p:cNvCxnSpPr>
          <p:nvPr/>
        </p:nvCxnSpPr>
        <p:spPr>
          <a:xfrm flipV="1">
            <a:off x="1981200" y="3422984"/>
            <a:ext cx="5538785" cy="1048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19444" y="1560576"/>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37891" y="810171"/>
            <a:ext cx="1219200" cy="307777"/>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3199640" y="4482602"/>
            <a:ext cx="1219200" cy="523220"/>
          </a:xfrm>
          <a:prstGeom prst="rect">
            <a:avLst/>
          </a:prstGeom>
          <a:noFill/>
          <a:ln>
            <a:noFill/>
          </a:ln>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841304" y="3087468"/>
            <a:ext cx="1473896"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4" name="Oval 23"/>
          <p:cNvSpPr/>
          <p:nvPr/>
        </p:nvSpPr>
        <p:spPr>
          <a:xfrm>
            <a:off x="4114800" y="268052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22294" y="3087469"/>
            <a:ext cx="1219200"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4" name="Rounded Rectangle 33"/>
          <p:cNvSpPr/>
          <p:nvPr/>
        </p:nvSpPr>
        <p:spPr>
          <a:xfrm>
            <a:off x="76200" y="25917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32" name="TextBox 3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2">
                    <a:lumMod val="50000"/>
                  </a:schemeClr>
                </a:solidFill>
                <a:latin typeface="Century Gothic" pitchFamily="34" charset="0"/>
              </a:rPr>
              <a:t>v</a:t>
            </a:r>
            <a:r>
              <a:rPr lang="en-US" sz="1400" dirty="0" smtClean="0">
                <a:solidFill>
                  <a:schemeClr val="bg2">
                    <a:lumMod val="50000"/>
                  </a:schemeClr>
                </a:solidFill>
                <a:latin typeface="Century Gothic" pitchFamily="34" charset="0"/>
              </a:rPr>
              <a:t>alues &amp; mission</a:t>
            </a:r>
            <a:endParaRPr lang="en-US" sz="1400" dirty="0">
              <a:solidFill>
                <a:schemeClr val="bg2">
                  <a:lumMod val="50000"/>
                </a:schemeClr>
              </a:solidFill>
              <a:latin typeface="Century Gothic" pitchFamily="34" charset="0"/>
            </a:endParaRPr>
          </a:p>
        </p:txBody>
      </p:sp>
      <p:sp>
        <p:nvSpPr>
          <p:cNvPr id="66" name="Rectangle 65"/>
          <p:cNvSpPr/>
          <p:nvPr/>
        </p:nvSpPr>
        <p:spPr>
          <a:xfrm>
            <a:off x="0" y="-2628"/>
            <a:ext cx="9144000" cy="7467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5700932" y="1676400"/>
            <a:ext cx="3429000" cy="36576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553200" y="4800600"/>
            <a:ext cx="1752600" cy="523220"/>
          </a:xfrm>
          <a:prstGeom prst="rect">
            <a:avLst/>
          </a:prstGeom>
          <a:noFill/>
        </p:spPr>
        <p:txBody>
          <a:bodyPr wrap="square" rtlCol="0">
            <a:spAutoFit/>
          </a:bodyPr>
          <a:lstStyle/>
          <a:p>
            <a:pPr algn="ctr"/>
            <a:r>
              <a:rPr lang="en-US" sz="2800" b="1" dirty="0" smtClean="0">
                <a:solidFill>
                  <a:srgbClr val="FFC000"/>
                </a:solidFill>
                <a:latin typeface="Century Gothic" panose="020B0502020202020204" pitchFamily="34" charset="0"/>
              </a:rPr>
              <a:t>Day 3</a:t>
            </a:r>
            <a:endParaRPr lang="en-US" sz="2800" b="1" dirty="0">
              <a:solidFill>
                <a:srgbClr val="FFC000"/>
              </a:solidFill>
              <a:latin typeface="Century Gothic" panose="020B0502020202020204" pitchFamily="34" charset="0"/>
            </a:endParaRPr>
          </a:p>
        </p:txBody>
      </p:sp>
      <p:grpSp>
        <p:nvGrpSpPr>
          <p:cNvPr id="5" name="Group 4"/>
          <p:cNvGrpSpPr/>
          <p:nvPr/>
        </p:nvGrpSpPr>
        <p:grpSpPr>
          <a:xfrm>
            <a:off x="5819786" y="2606040"/>
            <a:ext cx="4391014" cy="1664368"/>
            <a:chOff x="5819786" y="2606040"/>
            <a:chExt cx="4391014" cy="1664368"/>
          </a:xfrm>
        </p:grpSpPr>
        <p:cxnSp>
          <p:nvCxnSpPr>
            <p:cNvPr id="44" name="Straight Connector 43"/>
            <p:cNvCxnSpPr/>
            <p:nvPr/>
          </p:nvCxnSpPr>
          <p:spPr>
            <a:xfrm flipH="1">
              <a:off x="7310437" y="3429000"/>
              <a:ext cx="228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819786" y="2695562"/>
              <a:ext cx="1473896" cy="1473896"/>
            </a:xfrm>
            <a:prstGeom prst="ellipse">
              <a:avLst/>
            </a:prstGeom>
            <a:solidFill>
              <a:srgbClr val="7030A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839598" y="3084962"/>
              <a:ext cx="1473896"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1"/>
                  </a:solidFill>
                  <a:effectLst>
                    <a:outerShdw blurRad="38100" dist="38100" dir="2700000" algn="tl">
                      <a:srgbClr val="000000">
                        <a:alpha val="43137"/>
                      </a:srgbClr>
                    </a:outerShdw>
                  </a:effectLst>
                  <a:latin typeface="Century Gothic" pitchFamily="34" charset="0"/>
                </a:rPr>
                <a:t>formulation</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sp>
          <p:nvSpPr>
            <p:cNvPr id="59" name="Rounded Rectangle 58"/>
            <p:cNvSpPr/>
            <p:nvPr/>
          </p:nvSpPr>
          <p:spPr>
            <a:xfrm>
              <a:off x="7543800" y="2606040"/>
              <a:ext cx="1553411" cy="1664368"/>
            </a:xfrm>
            <a:prstGeom prst="roundRect">
              <a:avLst/>
            </a:prstGeom>
            <a:solidFill>
              <a:srgbClr val="0048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grpSp>
    </p:spTree>
    <p:extLst>
      <p:ext uri="{BB962C8B-B14F-4D97-AF65-F5344CB8AC3E}">
        <p14:creationId xmlns:p14="http://schemas.microsoft.com/office/powerpoint/2010/main" val="138822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6" grpId="0" animBg="1"/>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58963"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3" name="Rounded Rectangle 2"/>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19444" y="1560576"/>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37891" y="810171"/>
            <a:ext cx="1219200" cy="307777"/>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3199640" y="4482602"/>
            <a:ext cx="1219200" cy="523220"/>
          </a:xfrm>
          <a:prstGeom prst="rect">
            <a:avLst/>
          </a:prstGeom>
          <a:noFill/>
          <a:ln>
            <a:noFill/>
          </a:ln>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841304" y="3087468"/>
            <a:ext cx="1473896"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4" name="Oval 23"/>
          <p:cNvSpPr/>
          <p:nvPr/>
        </p:nvSpPr>
        <p:spPr>
          <a:xfrm>
            <a:off x="4114800" y="268052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22294" y="3087469"/>
            <a:ext cx="1219200"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4" name="Rounded Rectangle 33"/>
          <p:cNvSpPr/>
          <p:nvPr/>
        </p:nvSpPr>
        <p:spPr>
          <a:xfrm>
            <a:off x="76200" y="25917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40" name="Rounded Rectangle 39"/>
          <p:cNvSpPr/>
          <p:nvPr/>
        </p:nvSpPr>
        <p:spPr>
          <a:xfrm>
            <a:off x="7543800" y="2590800"/>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32" name="TextBox 3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2">
                    <a:lumMod val="50000"/>
                  </a:schemeClr>
                </a:solidFill>
                <a:latin typeface="Century Gothic" pitchFamily="34" charset="0"/>
              </a:rPr>
              <a:t>v</a:t>
            </a:r>
            <a:r>
              <a:rPr lang="en-US" sz="1400" dirty="0" smtClean="0">
                <a:solidFill>
                  <a:schemeClr val="bg2">
                    <a:lumMod val="50000"/>
                  </a:schemeClr>
                </a:solidFill>
                <a:latin typeface="Century Gothic" pitchFamily="34" charset="0"/>
              </a:rPr>
              <a:t>alues &amp; mission</a:t>
            </a:r>
            <a:endParaRPr lang="en-US" sz="1400" dirty="0">
              <a:solidFill>
                <a:schemeClr val="bg2">
                  <a:lumMod val="50000"/>
                </a:schemeClr>
              </a:solidFill>
              <a:latin typeface="Century Gothic" pitchFamily="34" charset="0"/>
            </a:endParaRPr>
          </a:p>
        </p:txBody>
      </p:sp>
      <p:sp>
        <p:nvSpPr>
          <p:cNvPr id="6" name="Rectangle 5"/>
          <p:cNvSpPr/>
          <p:nvPr/>
        </p:nvSpPr>
        <p:spPr>
          <a:xfrm>
            <a:off x="-990600" y="0"/>
            <a:ext cx="2286000" cy="609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0" y="76200"/>
            <a:ext cx="3124200" cy="66294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3172264" y="1066800"/>
            <a:ext cx="2514600" cy="48006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5700932" y="1676400"/>
            <a:ext cx="3429000" cy="36576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6172200"/>
            <a:ext cx="1752600" cy="523220"/>
          </a:xfrm>
          <a:prstGeom prst="rect">
            <a:avLst/>
          </a:prstGeom>
          <a:noFill/>
        </p:spPr>
        <p:txBody>
          <a:bodyPr wrap="square" rtlCol="0">
            <a:spAutoFit/>
          </a:bodyPr>
          <a:lstStyle/>
          <a:p>
            <a:pPr algn="ctr"/>
            <a:r>
              <a:rPr lang="en-US" sz="2800" b="1" dirty="0" smtClean="0">
                <a:solidFill>
                  <a:srgbClr val="FFC000"/>
                </a:solidFill>
                <a:latin typeface="Century Gothic" panose="020B0502020202020204" pitchFamily="34" charset="0"/>
              </a:rPr>
              <a:t>Day 1</a:t>
            </a:r>
            <a:endParaRPr lang="en-US" sz="2800" b="1" dirty="0">
              <a:solidFill>
                <a:srgbClr val="FFC000"/>
              </a:solidFill>
              <a:latin typeface="Century Gothic" panose="020B0502020202020204" pitchFamily="34" charset="0"/>
            </a:endParaRPr>
          </a:p>
        </p:txBody>
      </p:sp>
      <p:sp>
        <p:nvSpPr>
          <p:cNvPr id="49" name="TextBox 48"/>
          <p:cNvSpPr txBox="1"/>
          <p:nvPr/>
        </p:nvSpPr>
        <p:spPr>
          <a:xfrm>
            <a:off x="3505200" y="5334000"/>
            <a:ext cx="1752600" cy="523220"/>
          </a:xfrm>
          <a:prstGeom prst="rect">
            <a:avLst/>
          </a:prstGeom>
          <a:noFill/>
        </p:spPr>
        <p:txBody>
          <a:bodyPr wrap="square" rtlCol="0">
            <a:spAutoFit/>
          </a:bodyPr>
          <a:lstStyle/>
          <a:p>
            <a:pPr algn="ctr"/>
            <a:r>
              <a:rPr lang="en-US" sz="2800" b="1" dirty="0" smtClean="0">
                <a:solidFill>
                  <a:srgbClr val="FFC000"/>
                </a:solidFill>
                <a:latin typeface="Century Gothic" panose="020B0502020202020204" pitchFamily="34" charset="0"/>
              </a:rPr>
              <a:t>Day 2</a:t>
            </a:r>
            <a:endParaRPr lang="en-US" sz="2800" b="1" dirty="0">
              <a:solidFill>
                <a:srgbClr val="FFC000"/>
              </a:solidFill>
              <a:latin typeface="Century Gothic" panose="020B0502020202020204" pitchFamily="34" charset="0"/>
            </a:endParaRPr>
          </a:p>
        </p:txBody>
      </p:sp>
      <p:sp>
        <p:nvSpPr>
          <p:cNvPr id="50" name="TextBox 49"/>
          <p:cNvSpPr txBox="1"/>
          <p:nvPr/>
        </p:nvSpPr>
        <p:spPr>
          <a:xfrm>
            <a:off x="6553200" y="4800600"/>
            <a:ext cx="1752600" cy="523220"/>
          </a:xfrm>
          <a:prstGeom prst="rect">
            <a:avLst/>
          </a:prstGeom>
          <a:noFill/>
        </p:spPr>
        <p:txBody>
          <a:bodyPr wrap="square" rtlCol="0">
            <a:spAutoFit/>
          </a:bodyPr>
          <a:lstStyle/>
          <a:p>
            <a:pPr algn="ctr"/>
            <a:r>
              <a:rPr lang="en-US" sz="2800" b="1" dirty="0" smtClean="0">
                <a:solidFill>
                  <a:srgbClr val="FFC000"/>
                </a:solidFill>
                <a:latin typeface="Century Gothic" panose="020B0502020202020204" pitchFamily="34" charset="0"/>
              </a:rPr>
              <a:t>Day 3</a:t>
            </a:r>
            <a:endParaRPr lang="en-US" sz="2800" b="1"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285618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xit" presetSubtype="0" fill="hold" grpId="1"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xit" presetSubtype="0" fill="hold" grpId="1" nodeType="withEffect">
                                  <p:stCondLst>
                                    <p:cond delay="0"/>
                                  </p:stCondLst>
                                  <p:childTnLst>
                                    <p:animEffect transition="out" filter="fade">
                                      <p:cBhvr>
                                        <p:cTn id="34" dur="500"/>
                                        <p:tgtEl>
                                          <p:spTgt spid="44"/>
                                        </p:tgtEl>
                                      </p:cBhvr>
                                    </p:animEffect>
                                    <p:set>
                                      <p:cBhvr>
                                        <p:cTn id="35" dur="1" fill="hold">
                                          <p:stCondLst>
                                            <p:cond delay="499"/>
                                          </p:stCondLst>
                                        </p:cTn>
                                        <p:tgtEl>
                                          <p:spTgt spid="44"/>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xit" presetSubtype="0" fill="hold" grpId="1" nodeType="withEffect">
                                  <p:stCondLst>
                                    <p:cond delay="0"/>
                                  </p:stCondLst>
                                  <p:childTnLst>
                                    <p:animEffect transition="out" filter="fade">
                                      <p:cBhvr>
                                        <p:cTn id="40" dur="500"/>
                                        <p:tgtEl>
                                          <p:spTgt spid="49"/>
                                        </p:tgtEl>
                                      </p:cBhvr>
                                    </p:animEffect>
                                    <p:set>
                                      <p:cBhvr>
                                        <p:cTn id="41"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44" grpId="0" animBg="1"/>
      <p:bldP spid="44" grpId="1" animBg="1"/>
      <p:bldP spid="46" grpId="0" animBg="1"/>
      <p:bldP spid="7" grpId="0"/>
      <p:bldP spid="7" grpId="1"/>
      <p:bldP spid="49" grpId="0"/>
      <p:bldP spid="49" grpId="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sp>
        <p:nvSpPr>
          <p:cNvPr id="42" name="TextBox 41"/>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85" name="Rectangle 84"/>
          <p:cNvSpPr/>
          <p:nvPr/>
        </p:nvSpPr>
        <p:spPr>
          <a:xfrm>
            <a:off x="0" y="-214532"/>
            <a:ext cx="10591800" cy="7072532"/>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868424"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9" name="TextBox 18"/>
          <p:cNvSpPr txBox="1"/>
          <p:nvPr/>
        </p:nvSpPr>
        <p:spPr>
          <a:xfrm>
            <a:off x="1858963" y="5682217"/>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v</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1000"/>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grpSp>
        <p:nvGrpSpPr>
          <p:cNvPr id="73" name="Group 72"/>
          <p:cNvGrpSpPr/>
          <p:nvPr/>
        </p:nvGrpSpPr>
        <p:grpSpPr>
          <a:xfrm>
            <a:off x="1828800" y="381000"/>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cxnSp>
        <p:nvCxnSpPr>
          <p:cNvPr id="50" name="Straight Connector 49"/>
          <p:cNvCxnSpPr/>
          <p:nvPr/>
        </p:nvCxnSpPr>
        <p:spPr>
          <a:xfrm>
            <a:off x="2447492" y="17098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4359283"/>
            <a:ext cx="0" cy="898517"/>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Arc 55"/>
          <p:cNvSpPr/>
          <p:nvPr/>
        </p:nvSpPr>
        <p:spPr>
          <a:xfrm rot="10800000">
            <a:off x="983343" y="4482602"/>
            <a:ext cx="1558861" cy="1732948"/>
          </a:xfrm>
          <a:prstGeom prst="arc">
            <a:avLst/>
          </a:prstGeom>
          <a:ln w="76200" cap="rnd">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Oval 56"/>
          <p:cNvSpPr/>
          <p:nvPr/>
        </p:nvSpPr>
        <p:spPr>
          <a:xfrm>
            <a:off x="1876864" y="53340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76864" y="56822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cxnSp>
        <p:nvCxnSpPr>
          <p:cNvPr id="51" name="Straight Connector 50"/>
          <p:cNvCxnSpPr/>
          <p:nvPr/>
        </p:nvCxnSpPr>
        <p:spPr>
          <a:xfrm>
            <a:off x="2452468" y="3581400"/>
            <a:ext cx="0" cy="167517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220212" y="4154424"/>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200400" y="4482602"/>
            <a:ext cx="1219200" cy="523220"/>
          </a:xfrm>
          <a:prstGeom prst="rect">
            <a:avLst/>
          </a:prstGeom>
          <a:noFill/>
        </p:spPr>
        <p:txBody>
          <a:bodyPr wrap="square" rtlCol="0">
            <a:spAutoFit/>
          </a:bodyPr>
          <a:lstStyle/>
          <a:p>
            <a:pPr algn="ctr"/>
            <a:r>
              <a:rPr lang="en-US" sz="1400" dirty="0">
                <a:solidFill>
                  <a:schemeClr val="bg1"/>
                </a:solidFill>
                <a:latin typeface="Century Gothic" pitchFamily="34" charset="0"/>
              </a:rPr>
              <a:t>i</a:t>
            </a:r>
            <a:r>
              <a:rPr lang="en-US" sz="1400" dirty="0" smtClean="0">
                <a:solidFill>
                  <a:schemeClr val="bg1"/>
                </a:solidFill>
                <a:latin typeface="Century Gothic" pitchFamily="34" charset="0"/>
              </a:rPr>
              <a:t>nternal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sp>
        <p:nvSpPr>
          <p:cNvPr id="61" name="Oval 60"/>
          <p:cNvSpPr/>
          <p:nvPr/>
        </p:nvSpPr>
        <p:spPr>
          <a:xfrm>
            <a:off x="3220204" y="1560576"/>
            <a:ext cx="1179576" cy="1179576"/>
          </a:xfrm>
          <a:prstGeom prst="ellipse">
            <a:avLst/>
          </a:prstGeom>
          <a:solidFill>
            <a:schemeClr val="accent3">
              <a:lumMod val="50000"/>
            </a:scheme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7" name="TextBox 66"/>
          <p:cNvSpPr txBox="1"/>
          <p:nvPr/>
        </p:nvSpPr>
        <p:spPr>
          <a:xfrm>
            <a:off x="3220204" y="1915180"/>
            <a:ext cx="1219200" cy="523220"/>
          </a:xfrm>
          <a:prstGeom prst="rect">
            <a:avLst/>
          </a:prstGeom>
          <a:noFill/>
        </p:spPr>
        <p:txBody>
          <a:bodyPr wrap="square" rtlCol="0">
            <a:spAutoFit/>
          </a:bodyPr>
          <a:lstStyle/>
          <a:p>
            <a:pPr algn="ctr"/>
            <a:r>
              <a:rPr lang="en-US" sz="1400" dirty="0" smtClean="0">
                <a:solidFill>
                  <a:schemeClr val="bg1"/>
                </a:solidFill>
                <a:latin typeface="Century Gothic" pitchFamily="34" charset="0"/>
              </a:rPr>
              <a:t>external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10000" y="2819400"/>
            <a:ext cx="0" cy="564544"/>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810000" y="3581400"/>
            <a:ext cx="0" cy="564544"/>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981200" y="3418938"/>
            <a:ext cx="2137484" cy="10062"/>
          </a:xfrm>
          <a:prstGeom prst="line">
            <a:avLst/>
          </a:prstGeom>
          <a:ln w="76200">
            <a:solidFill>
              <a:schemeClr val="bg1"/>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638800" y="3429000"/>
            <a:ext cx="1524000" cy="10062"/>
          </a:xfrm>
          <a:prstGeom prst="line">
            <a:avLst/>
          </a:prstGeom>
          <a:ln w="76200">
            <a:solidFill>
              <a:schemeClr val="bg1"/>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 name="Rounded Rectangle 2"/>
          <p:cNvSpPr/>
          <p:nvPr/>
        </p:nvSpPr>
        <p:spPr>
          <a:xfrm>
            <a:off x="7543800" y="2602832"/>
            <a:ext cx="1553411" cy="1664368"/>
          </a:xfrm>
          <a:prstGeom prst="roundRect">
            <a:avLst/>
          </a:prstGeom>
          <a:solidFill>
            <a:srgbClr val="000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64" name="Oval 63"/>
          <p:cNvSpPr/>
          <p:nvPr/>
        </p:nvSpPr>
        <p:spPr>
          <a:xfrm>
            <a:off x="4114800" y="2681068"/>
            <a:ext cx="1473896" cy="1473896"/>
          </a:xfrm>
          <a:prstGeom prst="ellipse">
            <a:avLst/>
          </a:prstGeom>
          <a:solidFill>
            <a:srgbClr val="F65E0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215384" y="3088009"/>
            <a:ext cx="12192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trategic issues</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sp>
        <p:nvSpPr>
          <p:cNvPr id="80" name="Rounded Rectangle 79"/>
          <p:cNvSpPr/>
          <p:nvPr/>
        </p:nvSpPr>
        <p:spPr>
          <a:xfrm>
            <a:off x="76200" y="152400"/>
            <a:ext cx="6019800" cy="6553200"/>
          </a:xfrm>
          <a:prstGeom prst="roundRect">
            <a:avLst>
              <a:gd name="adj" fmla="val 5997"/>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228600" y="304800"/>
            <a:ext cx="5638800" cy="6001643"/>
          </a:xfrm>
          <a:prstGeom prst="rect">
            <a:avLst/>
          </a:prstGeom>
          <a:noFill/>
        </p:spPr>
        <p:txBody>
          <a:bodyPr wrap="square" rtlCol="0">
            <a:spAutoFit/>
          </a:bodyPr>
          <a:lstStyle/>
          <a:p>
            <a:r>
              <a:rPr lang="en-US" sz="2400" dirty="0" smtClean="0">
                <a:solidFill>
                  <a:schemeClr val="bg1"/>
                </a:solidFill>
                <a:latin typeface="Century Gothic" pitchFamily="34" charset="0"/>
              </a:rPr>
              <a:t>Strategy Formulation</a:t>
            </a:r>
          </a:p>
          <a:p>
            <a:r>
              <a:rPr lang="en-US" sz="2400" dirty="0" smtClean="0">
                <a:solidFill>
                  <a:srgbClr val="FFC000"/>
                </a:solidFill>
                <a:latin typeface="Century Gothic" pitchFamily="34" charset="0"/>
              </a:rPr>
              <a:t>Strategic Issue: ?</a:t>
            </a:r>
          </a:p>
          <a:p>
            <a:endParaRPr lang="en-US" sz="2400" dirty="0">
              <a:solidFill>
                <a:srgbClr val="FFC000"/>
              </a:solidFill>
              <a:latin typeface="Century Gothic" pitchFamily="34" charset="0"/>
            </a:endParaRPr>
          </a:p>
          <a:p>
            <a:pPr marL="457200" indent="-457200">
              <a:buFont typeface="+mj-lt"/>
              <a:buAutoNum type="arabicPeriod"/>
            </a:pPr>
            <a:r>
              <a:rPr lang="en-US" sz="2400" dirty="0" smtClean="0">
                <a:solidFill>
                  <a:schemeClr val="bg1"/>
                </a:solidFill>
                <a:latin typeface="Century Gothic" pitchFamily="34" charset="0"/>
              </a:rPr>
              <a:t>In what ways can we address this issue?</a:t>
            </a:r>
          </a:p>
          <a:p>
            <a:pPr marL="914400" lvl="1" indent="-457200">
              <a:buFont typeface="Arial" panose="020B0604020202020204" pitchFamily="34" charset="0"/>
              <a:buChar char="•"/>
            </a:pPr>
            <a:r>
              <a:rPr lang="en-US" sz="2400" dirty="0" smtClean="0">
                <a:solidFill>
                  <a:schemeClr val="bg1"/>
                </a:solidFill>
                <a:latin typeface="Century Gothic" pitchFamily="34" charset="0"/>
              </a:rPr>
              <a:t>(1) idea per Post-It</a:t>
            </a:r>
          </a:p>
          <a:p>
            <a:pPr marL="457200" indent="-457200">
              <a:buFont typeface="+mj-lt"/>
              <a:buAutoNum type="arabicPeriod"/>
            </a:pPr>
            <a:endParaRPr lang="en-US" sz="2400" dirty="0" smtClean="0">
              <a:solidFill>
                <a:schemeClr val="bg1"/>
              </a:solidFill>
              <a:latin typeface="Century Gothic" pitchFamily="34" charset="0"/>
            </a:endParaRPr>
          </a:p>
          <a:p>
            <a:pPr marL="457200" indent="-457200">
              <a:buFont typeface="+mj-lt"/>
              <a:buAutoNum type="arabicPeriod"/>
            </a:pPr>
            <a:r>
              <a:rPr lang="en-US" sz="2400" dirty="0" smtClean="0">
                <a:solidFill>
                  <a:schemeClr val="bg1"/>
                </a:solidFill>
                <a:latin typeface="Century Gothic" pitchFamily="34" charset="0"/>
              </a:rPr>
              <a:t>Categorize &amp; Label Responses:</a:t>
            </a:r>
          </a:p>
          <a:p>
            <a:pPr marL="914400" lvl="1" indent="-457200">
              <a:buFont typeface="Arial" panose="020B0604020202020204" pitchFamily="34" charset="0"/>
              <a:buChar char="•"/>
            </a:pPr>
            <a:r>
              <a:rPr lang="en-US" sz="2400" dirty="0" smtClean="0">
                <a:solidFill>
                  <a:schemeClr val="bg1"/>
                </a:solidFill>
                <a:latin typeface="Century Gothic" pitchFamily="34" charset="0"/>
              </a:rPr>
              <a:t>Major Alternative (MA)</a:t>
            </a:r>
          </a:p>
          <a:p>
            <a:pPr marL="914400" lvl="1" indent="-457200">
              <a:buFont typeface="Arial" panose="020B0604020202020204" pitchFamily="34" charset="0"/>
              <a:buChar char="•"/>
            </a:pPr>
            <a:r>
              <a:rPr lang="en-US" sz="2400" dirty="0" smtClean="0">
                <a:solidFill>
                  <a:schemeClr val="bg1"/>
                </a:solidFill>
                <a:latin typeface="Century Gothic" pitchFamily="34" charset="0"/>
              </a:rPr>
              <a:t>Component (C)</a:t>
            </a:r>
          </a:p>
          <a:p>
            <a:pPr marL="914400" lvl="1" indent="-457200">
              <a:buFont typeface="Arial" panose="020B0604020202020204" pitchFamily="34" charset="0"/>
              <a:buChar char="•"/>
            </a:pPr>
            <a:r>
              <a:rPr lang="en-US" sz="2400" dirty="0" smtClean="0">
                <a:solidFill>
                  <a:schemeClr val="bg1"/>
                </a:solidFill>
                <a:latin typeface="Century Gothic" pitchFamily="34" charset="0"/>
              </a:rPr>
              <a:t>Detail (D)</a:t>
            </a:r>
          </a:p>
          <a:p>
            <a:pPr marL="914400" lvl="1" indent="-457200">
              <a:buFont typeface="+mj-lt"/>
              <a:buAutoNum type="arabicPeriod"/>
            </a:pPr>
            <a:endParaRPr lang="en-US" sz="2400" dirty="0">
              <a:solidFill>
                <a:schemeClr val="bg1"/>
              </a:solidFill>
              <a:latin typeface="Century Gothic" pitchFamily="34" charset="0"/>
            </a:endParaRPr>
          </a:p>
          <a:p>
            <a:pPr marL="457200" indent="-457200">
              <a:buFont typeface="+mj-lt"/>
              <a:buAutoNum type="arabicPeriod"/>
            </a:pPr>
            <a:r>
              <a:rPr lang="en-US" sz="2400" dirty="0">
                <a:solidFill>
                  <a:schemeClr val="bg1"/>
                </a:solidFill>
                <a:latin typeface="Century Gothic" pitchFamily="34" charset="0"/>
              </a:rPr>
              <a:t>D</a:t>
            </a:r>
            <a:r>
              <a:rPr lang="en-US" sz="2400" dirty="0" smtClean="0">
                <a:solidFill>
                  <a:schemeClr val="bg1"/>
                </a:solidFill>
                <a:latin typeface="Century Gothic" pitchFamily="34" charset="0"/>
              </a:rPr>
              <a:t>evelop a detailed strategy  to successfully implement the </a:t>
            </a:r>
            <a:r>
              <a:rPr lang="en-US" sz="2400" dirty="0">
                <a:solidFill>
                  <a:schemeClr val="bg1"/>
                </a:solidFill>
                <a:latin typeface="Century Gothic" pitchFamily="34" charset="0"/>
              </a:rPr>
              <a:t>Major Alternative (using the Post-Its) .</a:t>
            </a:r>
            <a:endParaRPr lang="en-US" sz="2400" dirty="0" smtClean="0">
              <a:solidFill>
                <a:srgbClr val="FFC000"/>
              </a:solidFill>
              <a:latin typeface="Century Gothic" pitchFamily="34" charset="0"/>
            </a:endParaRPr>
          </a:p>
          <a:p>
            <a:endParaRPr lang="en-US" sz="2400" dirty="0">
              <a:solidFill>
                <a:schemeClr val="bg1"/>
              </a:solidFill>
              <a:latin typeface="Century Gothic" pitchFamily="34" charset="0"/>
            </a:endParaRPr>
          </a:p>
        </p:txBody>
      </p:sp>
      <p:sp>
        <p:nvSpPr>
          <p:cNvPr id="75" name="Oval 74"/>
          <p:cNvSpPr/>
          <p:nvPr/>
        </p:nvSpPr>
        <p:spPr>
          <a:xfrm>
            <a:off x="5819786" y="2695562"/>
            <a:ext cx="1473896" cy="1473896"/>
          </a:xfrm>
          <a:prstGeom prst="ellipse">
            <a:avLst/>
          </a:prstGeom>
          <a:solidFill>
            <a:srgbClr val="7030A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5839598" y="3084962"/>
            <a:ext cx="1473896"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1"/>
                </a:solidFill>
                <a:effectLst>
                  <a:outerShdw blurRad="38100" dist="38100" dir="2700000" algn="tl">
                    <a:srgbClr val="000000">
                      <a:alpha val="43137"/>
                    </a:srgbClr>
                  </a:outerShdw>
                </a:effectLst>
                <a:latin typeface="Century Gothic" pitchFamily="34" charset="0"/>
              </a:rPr>
              <a:t>formulation</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87609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1">
                                            <p:txEl>
                                              <p:pRg st="0" end="0"/>
                                            </p:txEl>
                                          </p:spTgt>
                                        </p:tgtEl>
                                        <p:attrNameLst>
                                          <p:attrName>style.visibility</p:attrName>
                                        </p:attrNameLst>
                                      </p:cBhvr>
                                      <p:to>
                                        <p:strVal val="visible"/>
                                      </p:to>
                                    </p:set>
                                    <p:animEffect transition="in" filter="fade">
                                      <p:cBhvr>
                                        <p:cTn id="16" dur="500"/>
                                        <p:tgtEl>
                                          <p:spTgt spid="8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
                                            <p:txEl>
                                              <p:pRg st="1" end="1"/>
                                            </p:txEl>
                                          </p:spTgt>
                                        </p:tgtEl>
                                        <p:attrNameLst>
                                          <p:attrName>style.visibility</p:attrName>
                                        </p:attrNameLst>
                                      </p:cBhvr>
                                      <p:to>
                                        <p:strVal val="visible"/>
                                      </p:to>
                                    </p:set>
                                    <p:animEffect transition="in" filter="fade">
                                      <p:cBhvr>
                                        <p:cTn id="21" dur="500"/>
                                        <p:tgtEl>
                                          <p:spTgt spid="8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1">
                                            <p:txEl>
                                              <p:pRg st="3" end="3"/>
                                            </p:txEl>
                                          </p:spTgt>
                                        </p:tgtEl>
                                        <p:attrNameLst>
                                          <p:attrName>style.visibility</p:attrName>
                                        </p:attrNameLst>
                                      </p:cBhvr>
                                      <p:to>
                                        <p:strVal val="visible"/>
                                      </p:to>
                                    </p:set>
                                    <p:animEffect transition="in" filter="fade">
                                      <p:cBhvr>
                                        <p:cTn id="26" dur="500"/>
                                        <p:tgtEl>
                                          <p:spTgt spid="8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1">
                                            <p:txEl>
                                              <p:pRg st="4" end="4"/>
                                            </p:txEl>
                                          </p:spTgt>
                                        </p:tgtEl>
                                        <p:attrNameLst>
                                          <p:attrName>style.visibility</p:attrName>
                                        </p:attrNameLst>
                                      </p:cBhvr>
                                      <p:to>
                                        <p:strVal val="visible"/>
                                      </p:to>
                                    </p:set>
                                    <p:animEffect transition="in" filter="fade">
                                      <p:cBhvr>
                                        <p:cTn id="31" dur="500"/>
                                        <p:tgtEl>
                                          <p:spTgt spid="8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
                                            <p:txEl>
                                              <p:pRg st="6" end="6"/>
                                            </p:txEl>
                                          </p:spTgt>
                                        </p:tgtEl>
                                        <p:attrNameLst>
                                          <p:attrName>style.visibility</p:attrName>
                                        </p:attrNameLst>
                                      </p:cBhvr>
                                      <p:to>
                                        <p:strVal val="visible"/>
                                      </p:to>
                                    </p:set>
                                    <p:animEffect transition="in" filter="fade">
                                      <p:cBhvr>
                                        <p:cTn id="36" dur="500"/>
                                        <p:tgtEl>
                                          <p:spTgt spid="8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1">
                                            <p:txEl>
                                              <p:pRg st="7" end="7"/>
                                            </p:txEl>
                                          </p:spTgt>
                                        </p:tgtEl>
                                        <p:attrNameLst>
                                          <p:attrName>style.visibility</p:attrName>
                                        </p:attrNameLst>
                                      </p:cBhvr>
                                      <p:to>
                                        <p:strVal val="visible"/>
                                      </p:to>
                                    </p:set>
                                    <p:animEffect transition="in" filter="fade">
                                      <p:cBhvr>
                                        <p:cTn id="41" dur="500"/>
                                        <p:tgtEl>
                                          <p:spTgt spid="81">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1">
                                            <p:txEl>
                                              <p:pRg st="8" end="8"/>
                                            </p:txEl>
                                          </p:spTgt>
                                        </p:tgtEl>
                                        <p:attrNameLst>
                                          <p:attrName>style.visibility</p:attrName>
                                        </p:attrNameLst>
                                      </p:cBhvr>
                                      <p:to>
                                        <p:strVal val="visible"/>
                                      </p:to>
                                    </p:set>
                                    <p:animEffect transition="in" filter="fade">
                                      <p:cBhvr>
                                        <p:cTn id="46" dur="500"/>
                                        <p:tgtEl>
                                          <p:spTgt spid="8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1">
                                            <p:txEl>
                                              <p:pRg st="9" end="9"/>
                                            </p:txEl>
                                          </p:spTgt>
                                        </p:tgtEl>
                                        <p:attrNameLst>
                                          <p:attrName>style.visibility</p:attrName>
                                        </p:attrNameLst>
                                      </p:cBhvr>
                                      <p:to>
                                        <p:strVal val="visible"/>
                                      </p:to>
                                    </p:set>
                                    <p:animEffect transition="in" filter="fade">
                                      <p:cBhvr>
                                        <p:cTn id="51" dur="500"/>
                                        <p:tgtEl>
                                          <p:spTgt spid="81">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1">
                                            <p:txEl>
                                              <p:pRg st="11" end="11"/>
                                            </p:txEl>
                                          </p:spTgt>
                                        </p:tgtEl>
                                        <p:attrNameLst>
                                          <p:attrName>style.visibility</p:attrName>
                                        </p:attrNameLst>
                                      </p:cBhvr>
                                      <p:to>
                                        <p:strVal val="visible"/>
                                      </p:to>
                                    </p:set>
                                    <p:animEffect transition="in" filter="fade">
                                      <p:cBhvr>
                                        <p:cTn id="56" dur="500"/>
                                        <p:tgtEl>
                                          <p:spTgt spid="8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984248" y="3438144"/>
            <a:ext cx="5562600" cy="1551"/>
          </a:xfrm>
          <a:prstGeom prst="line">
            <a:avLst/>
          </a:prstGeom>
          <a:ln w="76200">
            <a:solidFill>
              <a:schemeClr val="bg1"/>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sp>
        <p:nvSpPr>
          <p:cNvPr id="42" name="TextBox 41"/>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11" name="Oval 10"/>
          <p:cNvSpPr/>
          <p:nvPr/>
        </p:nvSpPr>
        <p:spPr>
          <a:xfrm>
            <a:off x="1868424"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9" name="TextBox 18"/>
          <p:cNvSpPr txBox="1"/>
          <p:nvPr/>
        </p:nvSpPr>
        <p:spPr>
          <a:xfrm>
            <a:off x="1858963" y="5682217"/>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v</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1000"/>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grpSp>
        <p:nvGrpSpPr>
          <p:cNvPr id="73" name="Group 72"/>
          <p:cNvGrpSpPr/>
          <p:nvPr/>
        </p:nvGrpSpPr>
        <p:grpSpPr>
          <a:xfrm>
            <a:off x="1828800" y="381000"/>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cxnSp>
        <p:nvCxnSpPr>
          <p:cNvPr id="50" name="Straight Connector 49"/>
          <p:cNvCxnSpPr/>
          <p:nvPr/>
        </p:nvCxnSpPr>
        <p:spPr>
          <a:xfrm>
            <a:off x="2447492" y="17098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4359283"/>
            <a:ext cx="0" cy="974717"/>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Arc 55"/>
          <p:cNvSpPr/>
          <p:nvPr/>
        </p:nvSpPr>
        <p:spPr>
          <a:xfrm rot="10800000">
            <a:off x="983343" y="4482602"/>
            <a:ext cx="1558861" cy="1732948"/>
          </a:xfrm>
          <a:prstGeom prst="arc">
            <a:avLst/>
          </a:prstGeom>
          <a:ln w="76200" cap="rnd">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Oval 56"/>
          <p:cNvSpPr/>
          <p:nvPr/>
        </p:nvSpPr>
        <p:spPr>
          <a:xfrm>
            <a:off x="1869721" y="53340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cxnSp>
        <p:nvCxnSpPr>
          <p:cNvPr id="51" name="Straight Connector 50"/>
          <p:cNvCxnSpPr/>
          <p:nvPr/>
        </p:nvCxnSpPr>
        <p:spPr>
          <a:xfrm>
            <a:off x="2452468" y="3581400"/>
            <a:ext cx="0" cy="167517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220212" y="4154424"/>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200400" y="4482602"/>
            <a:ext cx="1219200" cy="523220"/>
          </a:xfrm>
          <a:prstGeom prst="rect">
            <a:avLst/>
          </a:prstGeom>
          <a:noFill/>
        </p:spPr>
        <p:txBody>
          <a:bodyPr wrap="square" rtlCol="0">
            <a:spAutoFit/>
          </a:bodyPr>
          <a:lstStyle/>
          <a:p>
            <a:pPr algn="ctr"/>
            <a:r>
              <a:rPr lang="en-US" sz="1400" dirty="0">
                <a:solidFill>
                  <a:schemeClr val="bg1"/>
                </a:solidFill>
                <a:latin typeface="Century Gothic" pitchFamily="34" charset="0"/>
              </a:rPr>
              <a:t>i</a:t>
            </a:r>
            <a:r>
              <a:rPr lang="en-US" sz="1400" dirty="0" smtClean="0">
                <a:solidFill>
                  <a:schemeClr val="bg1"/>
                </a:solidFill>
                <a:latin typeface="Century Gothic" pitchFamily="34" charset="0"/>
              </a:rPr>
              <a:t>nternal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sp>
        <p:nvSpPr>
          <p:cNvPr id="61" name="Oval 60"/>
          <p:cNvSpPr/>
          <p:nvPr/>
        </p:nvSpPr>
        <p:spPr>
          <a:xfrm>
            <a:off x="3220204" y="1560576"/>
            <a:ext cx="1179576" cy="1179576"/>
          </a:xfrm>
          <a:prstGeom prst="ellipse">
            <a:avLst/>
          </a:prstGeom>
          <a:solidFill>
            <a:schemeClr val="accent3">
              <a:lumMod val="50000"/>
            </a:scheme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7" name="TextBox 66"/>
          <p:cNvSpPr txBox="1"/>
          <p:nvPr/>
        </p:nvSpPr>
        <p:spPr>
          <a:xfrm>
            <a:off x="3220204" y="1915180"/>
            <a:ext cx="1219200" cy="523220"/>
          </a:xfrm>
          <a:prstGeom prst="rect">
            <a:avLst/>
          </a:prstGeom>
          <a:noFill/>
        </p:spPr>
        <p:txBody>
          <a:bodyPr wrap="square" rtlCol="0">
            <a:spAutoFit/>
          </a:bodyPr>
          <a:lstStyle/>
          <a:p>
            <a:pPr algn="ctr"/>
            <a:r>
              <a:rPr lang="en-US" sz="1400" dirty="0" smtClean="0">
                <a:solidFill>
                  <a:schemeClr val="bg1"/>
                </a:solidFill>
                <a:latin typeface="Century Gothic" pitchFamily="34" charset="0"/>
              </a:rPr>
              <a:t>external</a:t>
            </a:r>
          </a:p>
          <a:p>
            <a:pPr algn="ctr"/>
            <a:r>
              <a:rPr lang="en-US" sz="1400" dirty="0" smtClean="0">
                <a:solidFill>
                  <a:schemeClr val="bg1"/>
                </a:solidFill>
                <a:latin typeface="Century Gothic" pitchFamily="34" charset="0"/>
              </a:rPr>
              <a:t>assessment</a:t>
            </a:r>
            <a:endParaRPr lang="en-US" sz="1400" dirty="0">
              <a:solidFill>
                <a:schemeClr val="bg1"/>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118684" y="2681990"/>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65" name="Straight Connector 64"/>
          <p:cNvCxnSpPr/>
          <p:nvPr/>
        </p:nvCxnSpPr>
        <p:spPr>
          <a:xfrm>
            <a:off x="3810000" y="2819400"/>
            <a:ext cx="0" cy="564544"/>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810000" y="3581400"/>
            <a:ext cx="0" cy="564544"/>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4121725" y="2681068"/>
            <a:ext cx="1473896" cy="1473896"/>
          </a:xfrm>
          <a:prstGeom prst="ellipse">
            <a:avLst/>
          </a:prstGeom>
          <a:solidFill>
            <a:srgbClr val="F65E0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229219" y="3088009"/>
            <a:ext cx="12192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trategic issues</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cxnSp>
        <p:nvCxnSpPr>
          <p:cNvPr id="72" name="Straight Connector 71"/>
          <p:cNvCxnSpPr/>
          <p:nvPr/>
        </p:nvCxnSpPr>
        <p:spPr>
          <a:xfrm flipV="1">
            <a:off x="1981200" y="3433762"/>
            <a:ext cx="2057400" cy="2382"/>
          </a:xfrm>
          <a:prstGeom prst="line">
            <a:avLst/>
          </a:prstGeom>
          <a:ln w="76200">
            <a:solidFill>
              <a:schemeClr val="bg1"/>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638800" y="3426619"/>
            <a:ext cx="1524000" cy="10062"/>
          </a:xfrm>
          <a:prstGeom prst="line">
            <a:avLst/>
          </a:prstGeom>
          <a:ln w="76200">
            <a:solidFill>
              <a:schemeClr val="bg1"/>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 name="Rounded Rectangle 2"/>
          <p:cNvSpPr/>
          <p:nvPr/>
        </p:nvSpPr>
        <p:spPr>
          <a:xfrm>
            <a:off x="7543800" y="2602832"/>
            <a:ext cx="1553411" cy="1664368"/>
          </a:xfrm>
          <a:prstGeom prst="roundRect">
            <a:avLst/>
          </a:prstGeom>
          <a:solidFill>
            <a:srgbClr val="000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78" name="Oval 77"/>
          <p:cNvSpPr/>
          <p:nvPr/>
        </p:nvSpPr>
        <p:spPr>
          <a:xfrm>
            <a:off x="5821492" y="2700437"/>
            <a:ext cx="1473896" cy="1473896"/>
          </a:xfrm>
          <a:prstGeom prst="ellipse">
            <a:avLst/>
          </a:prstGeom>
          <a:solidFill>
            <a:srgbClr val="7030A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5841304" y="3089837"/>
            <a:ext cx="1473896"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itchFamily="34" charset="0"/>
              </a:rPr>
              <a:t>s</a:t>
            </a:r>
            <a:r>
              <a:rPr lang="en-US" dirty="0" smtClean="0">
                <a:solidFill>
                  <a:schemeClr val="bg1"/>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1"/>
                </a:solidFill>
                <a:effectLst>
                  <a:outerShdw blurRad="38100" dist="38100" dir="2700000" algn="tl">
                    <a:srgbClr val="000000">
                      <a:alpha val="43137"/>
                    </a:srgbClr>
                  </a:outerShdw>
                </a:effectLst>
                <a:latin typeface="Century Gothic" pitchFamily="34" charset="0"/>
              </a:rPr>
              <a:t>formulation</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sp>
        <p:nvSpPr>
          <p:cNvPr id="87" name="Rectangle 86"/>
          <p:cNvSpPr/>
          <p:nvPr/>
        </p:nvSpPr>
        <p:spPr>
          <a:xfrm>
            <a:off x="0" y="23446"/>
            <a:ext cx="10591800" cy="7086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0" y="76200"/>
            <a:ext cx="7772400" cy="6553200"/>
          </a:xfrm>
          <a:prstGeom prst="roundRect">
            <a:avLst>
              <a:gd name="adj" fmla="val 5997"/>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28600" y="304800"/>
            <a:ext cx="5638800" cy="6370975"/>
          </a:xfrm>
          <a:prstGeom prst="rect">
            <a:avLst/>
          </a:prstGeom>
          <a:noFill/>
        </p:spPr>
        <p:txBody>
          <a:bodyPr wrap="square" rtlCol="0">
            <a:spAutoFit/>
          </a:bodyPr>
          <a:lstStyle/>
          <a:p>
            <a:r>
              <a:rPr lang="en-US" sz="2400" dirty="0" smtClean="0">
                <a:solidFill>
                  <a:schemeClr val="bg1"/>
                </a:solidFill>
                <a:latin typeface="Century Gothic" pitchFamily="34" charset="0"/>
              </a:rPr>
              <a:t>Implementation</a:t>
            </a:r>
          </a:p>
          <a:p>
            <a:endParaRPr lang="en-US" sz="2400" dirty="0">
              <a:solidFill>
                <a:schemeClr val="bg1"/>
              </a:solidFill>
              <a:latin typeface="Century Gothic" pitchFamily="34" charset="0"/>
            </a:endParaRPr>
          </a:p>
          <a:p>
            <a:endParaRPr lang="en-US" sz="2400" dirty="0" smtClean="0">
              <a:solidFill>
                <a:schemeClr val="bg1"/>
              </a:solidFill>
              <a:latin typeface="Century Gothic" pitchFamily="34" charset="0"/>
            </a:endParaRPr>
          </a:p>
          <a:p>
            <a:endParaRPr lang="en-US" sz="2400" dirty="0">
              <a:solidFill>
                <a:schemeClr val="bg1"/>
              </a:solidFill>
              <a:latin typeface="Century Gothic" pitchFamily="34" charset="0"/>
            </a:endParaRPr>
          </a:p>
          <a:p>
            <a:endParaRPr lang="en-US" sz="2400" dirty="0" smtClean="0">
              <a:solidFill>
                <a:schemeClr val="bg1"/>
              </a:solidFill>
              <a:latin typeface="Century Gothic" pitchFamily="34" charset="0"/>
            </a:endParaRPr>
          </a:p>
          <a:p>
            <a:endParaRPr lang="en-US" sz="2400" dirty="0">
              <a:solidFill>
                <a:schemeClr val="bg1"/>
              </a:solidFill>
              <a:latin typeface="Century Gothic" pitchFamily="34" charset="0"/>
            </a:endParaRPr>
          </a:p>
          <a:p>
            <a:endParaRPr lang="en-US" sz="2400" dirty="0" smtClean="0">
              <a:solidFill>
                <a:schemeClr val="bg1"/>
              </a:solidFill>
              <a:latin typeface="Century Gothic" pitchFamily="34" charset="0"/>
            </a:endParaRPr>
          </a:p>
          <a:p>
            <a:endParaRPr lang="en-US" sz="2400" dirty="0">
              <a:solidFill>
                <a:schemeClr val="bg1"/>
              </a:solidFill>
              <a:latin typeface="Century Gothic" pitchFamily="34" charset="0"/>
            </a:endParaRPr>
          </a:p>
          <a:p>
            <a:endParaRPr lang="en-US" sz="2400" dirty="0" smtClean="0">
              <a:solidFill>
                <a:schemeClr val="bg1"/>
              </a:solidFill>
              <a:latin typeface="Century Gothic" pitchFamily="34" charset="0"/>
            </a:endParaRPr>
          </a:p>
          <a:p>
            <a:r>
              <a:rPr lang="en-US" sz="2400" dirty="0" smtClean="0">
                <a:solidFill>
                  <a:schemeClr val="bg1"/>
                </a:solidFill>
                <a:latin typeface="Century Gothic" pitchFamily="34" charset="0"/>
              </a:rPr>
              <a:t>What is the Priority?</a:t>
            </a:r>
            <a:endParaRPr lang="en-US" sz="2400" dirty="0">
              <a:solidFill>
                <a:schemeClr val="bg1"/>
              </a:solidFill>
              <a:latin typeface="Century Gothic" pitchFamily="34" charset="0"/>
            </a:endParaRPr>
          </a:p>
          <a:p>
            <a:pPr marL="800100" lvl="1" indent="-342900">
              <a:buFont typeface="Arial" panose="020B0604020202020204" pitchFamily="34" charset="0"/>
              <a:buChar char="•"/>
            </a:pPr>
            <a:r>
              <a:rPr lang="en-US" sz="2400" dirty="0" smtClean="0">
                <a:solidFill>
                  <a:schemeClr val="bg1"/>
                </a:solidFill>
                <a:latin typeface="Century Gothic" pitchFamily="34" charset="0"/>
              </a:rPr>
              <a:t>Readiness</a:t>
            </a:r>
            <a:endParaRPr lang="en-US" sz="2400" dirty="0">
              <a:solidFill>
                <a:schemeClr val="bg1"/>
              </a:solidFill>
              <a:latin typeface="Century Gothic" pitchFamily="34" charset="0"/>
            </a:endParaRPr>
          </a:p>
          <a:p>
            <a:pPr marL="800100" lvl="1" indent="-342900">
              <a:buFont typeface="Arial" panose="020B0604020202020204" pitchFamily="34" charset="0"/>
              <a:buChar char="•"/>
            </a:pPr>
            <a:r>
              <a:rPr lang="en-US" sz="2400" dirty="0" smtClean="0">
                <a:solidFill>
                  <a:schemeClr val="bg1"/>
                </a:solidFill>
                <a:latin typeface="Century Gothic" pitchFamily="34" charset="0"/>
              </a:rPr>
              <a:t>Capability</a:t>
            </a:r>
            <a:endParaRPr lang="en-US" sz="2400" dirty="0">
              <a:solidFill>
                <a:schemeClr val="bg1"/>
              </a:solidFill>
              <a:latin typeface="Century Gothic" pitchFamily="34" charset="0"/>
            </a:endParaRPr>
          </a:p>
          <a:p>
            <a:pPr marL="800100" lvl="1" indent="-342900">
              <a:buFont typeface="Arial" panose="020B0604020202020204" pitchFamily="34" charset="0"/>
              <a:buChar char="•"/>
            </a:pPr>
            <a:r>
              <a:rPr lang="en-US" sz="2400" dirty="0" smtClean="0">
                <a:solidFill>
                  <a:schemeClr val="bg1"/>
                </a:solidFill>
                <a:latin typeface="Century Gothic" pitchFamily="34" charset="0"/>
              </a:rPr>
              <a:t>Energy/Passion</a:t>
            </a:r>
            <a:endParaRPr lang="en-US" sz="2400" dirty="0">
              <a:solidFill>
                <a:schemeClr val="bg1"/>
              </a:solidFill>
              <a:latin typeface="Century Gothic" pitchFamily="34" charset="0"/>
            </a:endParaRPr>
          </a:p>
          <a:p>
            <a:pPr marL="800100" lvl="1" indent="-342900">
              <a:buFont typeface="Arial" panose="020B0604020202020204" pitchFamily="34" charset="0"/>
              <a:buChar char="•"/>
            </a:pPr>
            <a:r>
              <a:rPr lang="en-US" sz="2400" dirty="0" smtClean="0">
                <a:solidFill>
                  <a:schemeClr val="bg1"/>
                </a:solidFill>
                <a:latin typeface="Century Gothic" pitchFamily="34" charset="0"/>
              </a:rPr>
              <a:t>Sequencing</a:t>
            </a:r>
          </a:p>
          <a:p>
            <a:pPr marL="800100" lvl="1" indent="-342900">
              <a:buFont typeface="Arial" panose="020B0604020202020204" pitchFamily="34" charset="0"/>
              <a:buChar char="•"/>
            </a:pPr>
            <a:r>
              <a:rPr lang="en-US" sz="2400" dirty="0" smtClean="0">
                <a:solidFill>
                  <a:schemeClr val="bg1"/>
                </a:solidFill>
                <a:latin typeface="Century Gothic" pitchFamily="34" charset="0"/>
              </a:rPr>
              <a:t>Other</a:t>
            </a:r>
            <a:endParaRPr lang="en-US" sz="2400" dirty="0">
              <a:solidFill>
                <a:schemeClr val="bg1"/>
              </a:solidFill>
              <a:latin typeface="Century Gothic" pitchFamily="34" charset="0"/>
            </a:endParaRPr>
          </a:p>
          <a:p>
            <a:endParaRPr lang="en-US" sz="2400" dirty="0" smtClean="0">
              <a:solidFill>
                <a:schemeClr val="bg1"/>
              </a:solidFill>
              <a:latin typeface="Century Gothic" pitchFamily="34" charset="0"/>
            </a:endParaRPr>
          </a:p>
          <a:p>
            <a:pPr marL="342900" indent="-342900">
              <a:buFont typeface="Arial" panose="020B0604020202020204" pitchFamily="34" charset="0"/>
              <a:buChar char="•"/>
            </a:pPr>
            <a:endParaRPr lang="en-US" sz="2400" dirty="0" smtClean="0">
              <a:solidFill>
                <a:schemeClr val="bg1"/>
              </a:solidFill>
              <a:latin typeface="Century Gothic" pitchFamily="34" charset="0"/>
            </a:endParaRPr>
          </a:p>
        </p:txBody>
      </p:sp>
      <p:sp>
        <p:nvSpPr>
          <p:cNvPr id="68" name="Rounded Rectangle 67"/>
          <p:cNvSpPr/>
          <p:nvPr/>
        </p:nvSpPr>
        <p:spPr>
          <a:xfrm>
            <a:off x="7543800" y="2602705"/>
            <a:ext cx="1553411" cy="1664368"/>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924800" y="3200273"/>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2634578829"/>
              </p:ext>
            </p:extLst>
          </p:nvPr>
        </p:nvGraphicFramePr>
        <p:xfrm>
          <a:off x="152400" y="914400"/>
          <a:ext cx="7162800" cy="2515597"/>
        </p:xfrm>
        <a:graphic>
          <a:graphicData uri="http://schemas.openxmlformats.org/drawingml/2006/table">
            <a:tbl>
              <a:tblPr firstRow="1" bandRow="1">
                <a:tableStyleId>{5C22544A-7EE6-4342-B048-85BDC9FD1C3A}</a:tableStyleId>
              </a:tblPr>
              <a:tblGrid>
                <a:gridCol w="1033806"/>
                <a:gridCol w="1033806"/>
                <a:gridCol w="1056588"/>
                <a:gridCol w="1295400"/>
                <a:gridCol w="1549400"/>
                <a:gridCol w="238760"/>
                <a:gridCol w="238760"/>
                <a:gridCol w="238760"/>
                <a:gridCol w="238760"/>
                <a:gridCol w="238760"/>
              </a:tblGrid>
              <a:tr h="359371">
                <a:tc rowSpan="2">
                  <a:txBody>
                    <a:bodyPr/>
                    <a:lstStyle/>
                    <a:p>
                      <a:pPr algn="ctr"/>
                      <a:r>
                        <a:rPr lang="en-US" sz="1600" dirty="0" smtClean="0">
                          <a:latin typeface="Century Gothic" panose="020B0502020202020204" pitchFamily="34" charset="0"/>
                        </a:rPr>
                        <a:t>Strategy</a:t>
                      </a:r>
                      <a:endParaRPr lang="en-US" sz="1600" dirty="0">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c rowSpan="2">
                  <a:txBody>
                    <a:bodyPr/>
                    <a:lstStyle/>
                    <a:p>
                      <a:pPr algn="ctr"/>
                      <a:r>
                        <a:rPr lang="en-US" sz="1600" dirty="0" smtClean="0">
                          <a:latin typeface="Century Gothic" panose="020B0502020202020204" pitchFamily="34" charset="0"/>
                        </a:rPr>
                        <a:t>Success</a:t>
                      </a:r>
                      <a:r>
                        <a:rPr lang="en-US" sz="1600" baseline="0" dirty="0" smtClean="0">
                          <a:latin typeface="Century Gothic" panose="020B0502020202020204" pitchFamily="34" charset="0"/>
                        </a:rPr>
                        <a:t> Measure</a:t>
                      </a:r>
                      <a:endParaRPr lang="en-US" sz="1600" dirty="0">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c rowSpan="2">
                  <a:txBody>
                    <a:bodyPr/>
                    <a:lstStyle/>
                    <a:p>
                      <a:pPr algn="ctr"/>
                      <a:r>
                        <a:rPr lang="en-US" sz="1600" dirty="0" smtClean="0">
                          <a:latin typeface="Century Gothic" panose="020B0502020202020204" pitchFamily="34" charset="0"/>
                        </a:rPr>
                        <a:t>Timeline</a:t>
                      </a:r>
                      <a:endParaRPr lang="en-US" sz="1600" dirty="0">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c rowSpan="2">
                  <a:txBody>
                    <a:bodyPr/>
                    <a:lstStyle/>
                    <a:p>
                      <a:pPr algn="ctr"/>
                      <a:r>
                        <a:rPr lang="en-US" sz="1600" dirty="0" smtClean="0">
                          <a:latin typeface="Century Gothic" panose="020B0502020202020204" pitchFamily="34" charset="0"/>
                        </a:rPr>
                        <a:t>Resources Needed</a:t>
                      </a:r>
                      <a:endParaRPr lang="en-US" sz="1600" dirty="0">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c rowSpan="2">
                  <a:txBody>
                    <a:bodyPr/>
                    <a:lstStyle/>
                    <a:p>
                      <a:pPr algn="ctr"/>
                      <a:r>
                        <a:rPr lang="en-US" sz="1600" dirty="0" smtClean="0">
                          <a:latin typeface="Century Gothic" panose="020B0502020202020204" pitchFamily="34" charset="0"/>
                        </a:rPr>
                        <a:t>Responsibility</a:t>
                      </a:r>
                      <a:endParaRPr lang="en-US" sz="1600" dirty="0">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c gridSpan="5">
                  <a:txBody>
                    <a:bodyPr/>
                    <a:lstStyle/>
                    <a:p>
                      <a:pPr algn="ctr"/>
                      <a:r>
                        <a:rPr lang="en-US" sz="1600" dirty="0" smtClean="0">
                          <a:latin typeface="Century Gothic" panose="020B0502020202020204" pitchFamily="34" charset="0"/>
                        </a:rPr>
                        <a:t>Synergies</a:t>
                      </a:r>
                      <a:endParaRPr lang="en-US" sz="1700" dirty="0">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59371">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sz="1700" b="1" dirty="0" smtClean="0">
                          <a:solidFill>
                            <a:schemeClr val="bg1"/>
                          </a:solidFill>
                          <a:latin typeface="Century Gothic" panose="020B0502020202020204" pitchFamily="34" charset="0"/>
                        </a:rPr>
                        <a:t>1</a:t>
                      </a:r>
                      <a:endParaRPr lang="en-US" sz="1700" b="1" dirty="0">
                        <a:solidFill>
                          <a:schemeClr val="bg1"/>
                        </a:solidFill>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c>
                  <a:txBody>
                    <a:bodyPr/>
                    <a:lstStyle/>
                    <a:p>
                      <a:pPr algn="ctr"/>
                      <a:r>
                        <a:rPr lang="en-US" sz="1700" b="1" dirty="0" smtClean="0">
                          <a:solidFill>
                            <a:schemeClr val="bg1"/>
                          </a:solidFill>
                          <a:latin typeface="Century Gothic" panose="020B0502020202020204" pitchFamily="34" charset="0"/>
                        </a:rPr>
                        <a:t>2</a:t>
                      </a:r>
                      <a:endParaRPr lang="en-US" sz="1700" b="1" dirty="0">
                        <a:solidFill>
                          <a:schemeClr val="bg1"/>
                        </a:solidFill>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c>
                  <a:txBody>
                    <a:bodyPr/>
                    <a:lstStyle/>
                    <a:p>
                      <a:pPr algn="ctr"/>
                      <a:r>
                        <a:rPr lang="en-US" sz="1700" b="1" dirty="0" smtClean="0">
                          <a:solidFill>
                            <a:schemeClr val="bg1"/>
                          </a:solidFill>
                          <a:latin typeface="Century Gothic" panose="020B0502020202020204" pitchFamily="34" charset="0"/>
                        </a:rPr>
                        <a:t>3</a:t>
                      </a:r>
                      <a:endParaRPr lang="en-US" sz="1700" b="1" dirty="0">
                        <a:solidFill>
                          <a:schemeClr val="bg1"/>
                        </a:solidFill>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c>
                  <a:txBody>
                    <a:bodyPr/>
                    <a:lstStyle/>
                    <a:p>
                      <a:pPr algn="ctr"/>
                      <a:r>
                        <a:rPr lang="en-US" sz="1700" b="1" dirty="0" smtClean="0">
                          <a:solidFill>
                            <a:schemeClr val="bg1"/>
                          </a:solidFill>
                          <a:latin typeface="Century Gothic" panose="020B0502020202020204" pitchFamily="34" charset="0"/>
                        </a:rPr>
                        <a:t>4</a:t>
                      </a:r>
                      <a:endParaRPr lang="en-US" sz="1700" b="1" dirty="0">
                        <a:solidFill>
                          <a:schemeClr val="bg1"/>
                        </a:solidFill>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c>
                  <a:txBody>
                    <a:bodyPr/>
                    <a:lstStyle/>
                    <a:p>
                      <a:pPr algn="ctr"/>
                      <a:r>
                        <a:rPr lang="en-US" sz="1700" b="1" dirty="0" smtClean="0">
                          <a:solidFill>
                            <a:schemeClr val="bg1"/>
                          </a:solidFill>
                          <a:latin typeface="Century Gothic" panose="020B0502020202020204" pitchFamily="34" charset="0"/>
                        </a:rPr>
                        <a:t>5</a:t>
                      </a:r>
                      <a:endParaRPr lang="en-US" sz="1700" b="1" dirty="0">
                        <a:solidFill>
                          <a:schemeClr val="bg1"/>
                        </a:solidFill>
                        <a:latin typeface="Century Gothic" panose="020B0502020202020204" pitchFamily="34" charset="0"/>
                      </a:endParaRPr>
                    </a:p>
                  </a:txBody>
                  <a:tcPr marL="88612" marR="88612" marT="44306" marB="4430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D043A"/>
                    </a:solidFill>
                  </a:tcPr>
                </a:tc>
              </a:tr>
              <a:tr h="359371">
                <a:tc>
                  <a:txBody>
                    <a:bodyPr/>
                    <a:lstStyle/>
                    <a:p>
                      <a:r>
                        <a:rPr lang="en-US" sz="1700" b="1" dirty="0" smtClean="0">
                          <a:latin typeface="Century Gothic" panose="020B0502020202020204" pitchFamily="34" charset="0"/>
                        </a:rPr>
                        <a:t>1</a:t>
                      </a:r>
                      <a:endParaRPr lang="en-US" sz="1700" b="1" dirty="0">
                        <a:latin typeface="Century Gothic" panose="020B0502020202020204" pitchFamily="34" charset="0"/>
                      </a:endParaRPr>
                    </a:p>
                  </a:txBody>
                  <a:tcPr marL="88612" marR="88612" marT="44306" marB="44306">
                    <a:lnT w="28575" cap="flat" cmpd="sng" algn="ctr">
                      <a:solidFill>
                        <a:schemeClr val="bg1"/>
                      </a:solidFill>
                      <a:prstDash val="solid"/>
                      <a:round/>
                      <a:headEnd type="none" w="med" len="med"/>
                      <a:tailEnd type="none" w="med" len="med"/>
                    </a:lnT>
                  </a:tcPr>
                </a:tc>
                <a:tc>
                  <a:txBody>
                    <a:bodyPr/>
                    <a:lstStyle/>
                    <a:p>
                      <a:endParaRPr lang="en-US" sz="1700"/>
                    </a:p>
                  </a:txBody>
                  <a:tcPr marL="88612" marR="88612" marT="44306" marB="44306">
                    <a:lnT w="28575" cap="flat" cmpd="sng" algn="ctr">
                      <a:solidFill>
                        <a:schemeClr val="bg1"/>
                      </a:solidFill>
                      <a:prstDash val="solid"/>
                      <a:round/>
                      <a:headEnd type="none" w="med" len="med"/>
                      <a:tailEnd type="none" w="med" len="med"/>
                    </a:lnT>
                  </a:tcPr>
                </a:tc>
                <a:tc>
                  <a:txBody>
                    <a:bodyPr/>
                    <a:lstStyle/>
                    <a:p>
                      <a:endParaRPr lang="en-US" sz="1700" dirty="0"/>
                    </a:p>
                  </a:txBody>
                  <a:tcPr marL="88612" marR="88612" marT="44306" marB="44306">
                    <a:lnT w="28575" cap="flat" cmpd="sng" algn="ctr">
                      <a:solidFill>
                        <a:schemeClr val="bg1"/>
                      </a:solidFill>
                      <a:prstDash val="solid"/>
                      <a:round/>
                      <a:headEnd type="none" w="med" len="med"/>
                      <a:tailEnd type="none" w="med" len="med"/>
                    </a:lnT>
                  </a:tcPr>
                </a:tc>
                <a:tc>
                  <a:txBody>
                    <a:bodyPr/>
                    <a:lstStyle/>
                    <a:p>
                      <a:endParaRPr lang="en-US" sz="1700" dirty="0"/>
                    </a:p>
                  </a:txBody>
                  <a:tcPr marL="88612" marR="88612" marT="44306" marB="44306">
                    <a:lnT w="28575" cap="flat" cmpd="sng" algn="ctr">
                      <a:solidFill>
                        <a:schemeClr val="bg1"/>
                      </a:solidFill>
                      <a:prstDash val="solid"/>
                      <a:round/>
                      <a:headEnd type="none" w="med" len="med"/>
                      <a:tailEnd type="none" w="med" len="med"/>
                    </a:lnT>
                  </a:tcPr>
                </a:tc>
                <a:tc>
                  <a:txBody>
                    <a:bodyPr/>
                    <a:lstStyle/>
                    <a:p>
                      <a:endParaRPr lang="en-US" sz="1700" dirty="0"/>
                    </a:p>
                  </a:txBody>
                  <a:tcPr marL="88612" marR="88612" marT="44306" marB="44306">
                    <a:lnT w="28575" cap="flat" cmpd="sng" algn="ctr">
                      <a:solidFill>
                        <a:schemeClr val="bg1"/>
                      </a:solidFill>
                      <a:prstDash val="solid"/>
                      <a:round/>
                      <a:headEnd type="none" w="med" len="med"/>
                      <a:tailEnd type="none" w="med" len="med"/>
                    </a:lnT>
                  </a:tcPr>
                </a:tc>
                <a:tc>
                  <a:txBody>
                    <a:bodyPr/>
                    <a:lstStyle/>
                    <a:p>
                      <a:pPr algn="ctr"/>
                      <a:r>
                        <a:rPr lang="en-US" sz="1700" dirty="0" smtClean="0">
                          <a:sym typeface="Wingdings"/>
                        </a:rPr>
                        <a:t></a:t>
                      </a:r>
                      <a:endParaRPr lang="en-US" sz="1700" dirty="0"/>
                    </a:p>
                  </a:txBody>
                  <a:tcPr marL="88612" marR="88612" marT="44306" marB="44306">
                    <a:lnT w="28575" cap="flat" cmpd="sng" algn="ctr">
                      <a:solidFill>
                        <a:schemeClr val="bg1"/>
                      </a:solidFill>
                      <a:prstDash val="solid"/>
                      <a:round/>
                      <a:headEnd type="none" w="med" len="med"/>
                      <a:tailEnd type="none" w="med" len="med"/>
                    </a:lnT>
                  </a:tcPr>
                </a:tc>
                <a:tc>
                  <a:txBody>
                    <a:bodyPr/>
                    <a:lstStyle/>
                    <a:p>
                      <a:endParaRPr lang="en-US" sz="1700" dirty="0"/>
                    </a:p>
                  </a:txBody>
                  <a:tcPr marL="88612" marR="88612" marT="44306" marB="44306">
                    <a:lnT w="28575" cap="flat" cmpd="sng" algn="ctr">
                      <a:solidFill>
                        <a:schemeClr val="bg1"/>
                      </a:solidFill>
                      <a:prstDash val="solid"/>
                      <a:round/>
                      <a:headEnd type="none" w="med" len="med"/>
                      <a:tailEnd type="none" w="med" len="med"/>
                    </a:lnT>
                  </a:tcPr>
                </a:tc>
                <a:tc>
                  <a:txBody>
                    <a:bodyPr/>
                    <a:lstStyle/>
                    <a:p>
                      <a:endParaRPr lang="en-US" sz="1700" dirty="0"/>
                    </a:p>
                  </a:txBody>
                  <a:tcPr marL="88612" marR="88612" marT="44306" marB="44306">
                    <a:lnT w="28575" cap="flat" cmpd="sng" algn="ctr">
                      <a:solidFill>
                        <a:schemeClr val="bg1"/>
                      </a:solidFill>
                      <a:prstDash val="solid"/>
                      <a:round/>
                      <a:headEnd type="none" w="med" len="med"/>
                      <a:tailEnd type="none" w="med" len="med"/>
                    </a:lnT>
                  </a:tcPr>
                </a:tc>
                <a:tc>
                  <a:txBody>
                    <a:bodyPr/>
                    <a:lstStyle/>
                    <a:p>
                      <a:endParaRPr lang="en-US" sz="1700" dirty="0"/>
                    </a:p>
                  </a:txBody>
                  <a:tcPr marL="88612" marR="88612" marT="44306" marB="44306">
                    <a:lnT w="28575" cap="flat" cmpd="sng" algn="ctr">
                      <a:solidFill>
                        <a:schemeClr val="bg1"/>
                      </a:solidFill>
                      <a:prstDash val="solid"/>
                      <a:round/>
                      <a:headEnd type="none" w="med" len="med"/>
                      <a:tailEnd type="none" w="med" len="med"/>
                    </a:lnT>
                  </a:tcPr>
                </a:tc>
                <a:tc>
                  <a:txBody>
                    <a:bodyPr/>
                    <a:lstStyle/>
                    <a:p>
                      <a:endParaRPr lang="en-US" sz="1700" b="1" kern="1200" dirty="0">
                        <a:solidFill>
                          <a:schemeClr val="lt1"/>
                        </a:solidFill>
                        <a:latin typeface="+mn-lt"/>
                        <a:ea typeface="+mn-ea"/>
                        <a:cs typeface="+mn-cs"/>
                      </a:endParaRPr>
                    </a:p>
                  </a:txBody>
                  <a:tcPr marL="88612" marR="88612" marT="44306" marB="44306">
                    <a:lnT w="28575" cap="flat" cmpd="sng" algn="ctr">
                      <a:solidFill>
                        <a:schemeClr val="bg1"/>
                      </a:solidFill>
                      <a:prstDash val="solid"/>
                      <a:round/>
                      <a:headEnd type="none" w="med" len="med"/>
                      <a:tailEnd type="none" w="med" len="med"/>
                    </a:lnT>
                  </a:tcPr>
                </a:tc>
              </a:tr>
              <a:tr h="359371">
                <a:tc>
                  <a:txBody>
                    <a:bodyPr/>
                    <a:lstStyle/>
                    <a:p>
                      <a:r>
                        <a:rPr lang="en-US" sz="1700" b="1" dirty="0" smtClean="0">
                          <a:latin typeface="Century Gothic" panose="020B0502020202020204" pitchFamily="34" charset="0"/>
                        </a:rPr>
                        <a:t>2</a:t>
                      </a:r>
                      <a:endParaRPr lang="en-US" sz="1700" b="1" dirty="0">
                        <a:latin typeface="Century Gothic" panose="020B0502020202020204" pitchFamily="34" charset="0"/>
                      </a:endParaRPr>
                    </a:p>
                  </a:txBody>
                  <a:tcPr marL="88612" marR="88612" marT="44306" marB="44306"/>
                </a:tc>
                <a:tc>
                  <a:txBody>
                    <a:bodyPr/>
                    <a:lstStyle/>
                    <a:p>
                      <a:endParaRPr lang="en-US" sz="1700"/>
                    </a:p>
                  </a:txBody>
                  <a:tcPr marL="88612" marR="88612" marT="44306" marB="44306"/>
                </a:tc>
                <a:tc>
                  <a:txBody>
                    <a:bodyPr/>
                    <a:lstStyle/>
                    <a:p>
                      <a:endParaRPr lang="en-US" sz="1700"/>
                    </a:p>
                  </a:txBody>
                  <a:tcPr marL="88612" marR="88612" marT="44306" marB="44306"/>
                </a:tc>
                <a:tc>
                  <a:txBody>
                    <a:bodyPr/>
                    <a:lstStyle/>
                    <a:p>
                      <a:endParaRPr lang="en-US" sz="1700"/>
                    </a:p>
                  </a:txBody>
                  <a:tcPr marL="88612" marR="88612" marT="44306" marB="44306"/>
                </a:tc>
                <a:tc>
                  <a:txBody>
                    <a:bodyPr/>
                    <a:lstStyle/>
                    <a:p>
                      <a:endParaRPr lang="en-US" sz="1700" dirty="0"/>
                    </a:p>
                  </a:txBody>
                  <a:tcPr marL="88612" marR="88612" marT="44306" marB="44306"/>
                </a:tc>
                <a:tc>
                  <a:txBody>
                    <a:bodyPr/>
                    <a:lstStyle/>
                    <a:p>
                      <a:endParaRPr lang="en-US" sz="1700" dirty="0"/>
                    </a:p>
                  </a:txBody>
                  <a:tcPr marL="88612" marR="88612" marT="44306" marB="443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sym typeface="Wingdings"/>
                        </a:rPr>
                        <a:t></a:t>
                      </a:r>
                      <a:endParaRPr lang="en-US" sz="1700" dirty="0" smtClean="0"/>
                    </a:p>
                  </a:txBody>
                  <a:tcPr marL="88612" marR="88612" marT="44306" marB="44306"/>
                </a:tc>
                <a:tc>
                  <a:txBody>
                    <a:bodyPr/>
                    <a:lstStyle/>
                    <a:p>
                      <a:pPr algn="ctr"/>
                      <a:endParaRPr lang="en-US" sz="1700" dirty="0"/>
                    </a:p>
                  </a:txBody>
                  <a:tcPr marL="88612" marR="88612" marT="44306" marB="44306"/>
                </a:tc>
                <a:tc>
                  <a:txBody>
                    <a:bodyPr/>
                    <a:lstStyle/>
                    <a:p>
                      <a:pPr algn="ctr"/>
                      <a:endParaRPr lang="en-US" sz="1700" dirty="0"/>
                    </a:p>
                  </a:txBody>
                  <a:tcPr marL="88612" marR="88612" marT="44306" marB="44306"/>
                </a:tc>
                <a:tc>
                  <a:txBody>
                    <a:bodyPr/>
                    <a:lstStyle/>
                    <a:p>
                      <a:pPr algn="ctr"/>
                      <a:endParaRPr lang="en-US" sz="1700" dirty="0"/>
                    </a:p>
                  </a:txBody>
                  <a:tcPr marL="88612" marR="88612" marT="44306" marB="44306"/>
                </a:tc>
              </a:tr>
              <a:tr h="359371">
                <a:tc>
                  <a:txBody>
                    <a:bodyPr/>
                    <a:lstStyle/>
                    <a:p>
                      <a:r>
                        <a:rPr lang="en-US" sz="1700" b="1" dirty="0" smtClean="0">
                          <a:latin typeface="Century Gothic" panose="020B0502020202020204" pitchFamily="34" charset="0"/>
                        </a:rPr>
                        <a:t>3</a:t>
                      </a:r>
                      <a:endParaRPr lang="en-US" sz="1700" b="1" dirty="0">
                        <a:latin typeface="Century Gothic" panose="020B0502020202020204" pitchFamily="34" charset="0"/>
                      </a:endParaRPr>
                    </a:p>
                  </a:txBody>
                  <a:tcPr marL="88612" marR="88612" marT="44306" marB="44306"/>
                </a:tc>
                <a:tc>
                  <a:txBody>
                    <a:bodyPr/>
                    <a:lstStyle/>
                    <a:p>
                      <a:endParaRPr lang="en-US" sz="1700"/>
                    </a:p>
                  </a:txBody>
                  <a:tcPr marL="88612" marR="88612" marT="44306" marB="44306"/>
                </a:tc>
                <a:tc>
                  <a:txBody>
                    <a:bodyPr/>
                    <a:lstStyle/>
                    <a:p>
                      <a:endParaRPr lang="en-US" sz="1700"/>
                    </a:p>
                  </a:txBody>
                  <a:tcPr marL="88612" marR="88612" marT="44306" marB="44306"/>
                </a:tc>
                <a:tc>
                  <a:txBody>
                    <a:bodyPr/>
                    <a:lstStyle/>
                    <a:p>
                      <a:endParaRPr lang="en-US" sz="1700"/>
                    </a:p>
                  </a:txBody>
                  <a:tcPr marL="88612" marR="88612" marT="44306" marB="44306"/>
                </a:tc>
                <a:tc>
                  <a:txBody>
                    <a:bodyPr/>
                    <a:lstStyle/>
                    <a:p>
                      <a:endParaRPr lang="en-US" sz="1700" dirty="0"/>
                    </a:p>
                  </a:txBody>
                  <a:tcPr marL="88612" marR="88612" marT="44306" marB="44306"/>
                </a:tc>
                <a:tc>
                  <a:txBody>
                    <a:bodyPr/>
                    <a:lstStyle/>
                    <a:p>
                      <a:endParaRPr lang="en-US" sz="1700" dirty="0"/>
                    </a:p>
                  </a:txBody>
                  <a:tcPr marL="88612" marR="88612" marT="44306" marB="44306"/>
                </a:tc>
                <a:tc>
                  <a:txBody>
                    <a:bodyPr/>
                    <a:lstStyle/>
                    <a:p>
                      <a:pPr algn="ctr"/>
                      <a:endParaRPr lang="en-US" sz="1700" dirty="0"/>
                    </a:p>
                  </a:txBody>
                  <a:tcPr marL="88612" marR="88612" marT="44306" marB="443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sym typeface="Wingdings"/>
                        </a:rPr>
                        <a:t></a:t>
                      </a:r>
                      <a:endParaRPr lang="en-US" sz="1700" dirty="0" smtClean="0"/>
                    </a:p>
                  </a:txBody>
                  <a:tcPr marL="88612" marR="88612" marT="44306" marB="44306"/>
                </a:tc>
                <a:tc>
                  <a:txBody>
                    <a:bodyPr/>
                    <a:lstStyle/>
                    <a:p>
                      <a:pPr algn="ctr"/>
                      <a:endParaRPr lang="en-US" sz="1700" dirty="0"/>
                    </a:p>
                  </a:txBody>
                  <a:tcPr marL="88612" marR="88612" marT="44306" marB="44306"/>
                </a:tc>
                <a:tc>
                  <a:txBody>
                    <a:bodyPr/>
                    <a:lstStyle/>
                    <a:p>
                      <a:pPr algn="ctr"/>
                      <a:endParaRPr lang="en-US" sz="1700" dirty="0"/>
                    </a:p>
                  </a:txBody>
                  <a:tcPr marL="88612" marR="88612" marT="44306" marB="44306"/>
                </a:tc>
              </a:tr>
              <a:tr h="359371">
                <a:tc>
                  <a:txBody>
                    <a:bodyPr/>
                    <a:lstStyle/>
                    <a:p>
                      <a:r>
                        <a:rPr lang="en-US" sz="1700" b="1" dirty="0" smtClean="0">
                          <a:latin typeface="Century Gothic" panose="020B0502020202020204" pitchFamily="34" charset="0"/>
                        </a:rPr>
                        <a:t>4</a:t>
                      </a:r>
                      <a:endParaRPr lang="en-US" sz="1700" b="1" dirty="0">
                        <a:latin typeface="Century Gothic" panose="020B0502020202020204" pitchFamily="34" charset="0"/>
                      </a:endParaRPr>
                    </a:p>
                  </a:txBody>
                  <a:tcPr marL="88612" marR="88612" marT="44306" marB="44306"/>
                </a:tc>
                <a:tc>
                  <a:txBody>
                    <a:bodyPr/>
                    <a:lstStyle/>
                    <a:p>
                      <a:endParaRPr lang="en-US" sz="1700"/>
                    </a:p>
                  </a:txBody>
                  <a:tcPr marL="88612" marR="88612" marT="44306" marB="44306"/>
                </a:tc>
                <a:tc>
                  <a:txBody>
                    <a:bodyPr/>
                    <a:lstStyle/>
                    <a:p>
                      <a:endParaRPr lang="en-US" sz="1700"/>
                    </a:p>
                  </a:txBody>
                  <a:tcPr marL="88612" marR="88612" marT="44306" marB="44306"/>
                </a:tc>
                <a:tc>
                  <a:txBody>
                    <a:bodyPr/>
                    <a:lstStyle/>
                    <a:p>
                      <a:endParaRPr lang="en-US" sz="1700" dirty="0"/>
                    </a:p>
                  </a:txBody>
                  <a:tcPr marL="88612" marR="88612" marT="44306" marB="44306"/>
                </a:tc>
                <a:tc>
                  <a:txBody>
                    <a:bodyPr/>
                    <a:lstStyle/>
                    <a:p>
                      <a:endParaRPr lang="en-US" sz="1700"/>
                    </a:p>
                  </a:txBody>
                  <a:tcPr marL="88612" marR="88612" marT="44306" marB="44306"/>
                </a:tc>
                <a:tc>
                  <a:txBody>
                    <a:bodyPr/>
                    <a:lstStyle/>
                    <a:p>
                      <a:endParaRPr lang="en-US" sz="1700" dirty="0"/>
                    </a:p>
                  </a:txBody>
                  <a:tcPr marL="88612" marR="88612" marT="44306" marB="44306"/>
                </a:tc>
                <a:tc>
                  <a:txBody>
                    <a:bodyPr/>
                    <a:lstStyle/>
                    <a:p>
                      <a:pPr algn="ctr"/>
                      <a:endParaRPr lang="en-US" sz="1700" dirty="0"/>
                    </a:p>
                  </a:txBody>
                  <a:tcPr marL="88612" marR="88612" marT="44306" marB="44306"/>
                </a:tc>
                <a:tc>
                  <a:txBody>
                    <a:bodyPr/>
                    <a:lstStyle/>
                    <a:p>
                      <a:pPr algn="ctr"/>
                      <a:endParaRPr lang="en-US" sz="1700" dirty="0"/>
                    </a:p>
                  </a:txBody>
                  <a:tcPr marL="88612" marR="88612" marT="44306" marB="443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sym typeface="Wingdings"/>
                        </a:rPr>
                        <a:t></a:t>
                      </a:r>
                      <a:endParaRPr lang="en-US" sz="1700" dirty="0" smtClean="0"/>
                    </a:p>
                  </a:txBody>
                  <a:tcPr marL="88612" marR="88612" marT="44306" marB="44306"/>
                </a:tc>
                <a:tc>
                  <a:txBody>
                    <a:bodyPr/>
                    <a:lstStyle/>
                    <a:p>
                      <a:pPr algn="ctr"/>
                      <a:endParaRPr lang="en-US" sz="1700" dirty="0"/>
                    </a:p>
                  </a:txBody>
                  <a:tcPr marL="88612" marR="88612" marT="44306" marB="44306"/>
                </a:tc>
              </a:tr>
              <a:tr h="359371">
                <a:tc>
                  <a:txBody>
                    <a:bodyPr/>
                    <a:lstStyle/>
                    <a:p>
                      <a:r>
                        <a:rPr lang="en-US" sz="1700" b="1" dirty="0" smtClean="0">
                          <a:latin typeface="Century Gothic" panose="020B0502020202020204" pitchFamily="34" charset="0"/>
                        </a:rPr>
                        <a:t>5</a:t>
                      </a:r>
                      <a:endParaRPr lang="en-US" sz="1700" b="1" dirty="0">
                        <a:latin typeface="Century Gothic" panose="020B0502020202020204" pitchFamily="34" charset="0"/>
                      </a:endParaRPr>
                    </a:p>
                  </a:txBody>
                  <a:tcPr marL="88612" marR="88612" marT="44306" marB="44306"/>
                </a:tc>
                <a:tc>
                  <a:txBody>
                    <a:bodyPr/>
                    <a:lstStyle/>
                    <a:p>
                      <a:endParaRPr lang="en-US" sz="1700" dirty="0"/>
                    </a:p>
                  </a:txBody>
                  <a:tcPr marL="88612" marR="88612" marT="44306" marB="44306"/>
                </a:tc>
                <a:tc>
                  <a:txBody>
                    <a:bodyPr/>
                    <a:lstStyle/>
                    <a:p>
                      <a:endParaRPr lang="en-US" sz="1700" dirty="0"/>
                    </a:p>
                  </a:txBody>
                  <a:tcPr marL="88612" marR="88612" marT="44306" marB="44306"/>
                </a:tc>
                <a:tc>
                  <a:txBody>
                    <a:bodyPr/>
                    <a:lstStyle/>
                    <a:p>
                      <a:endParaRPr lang="en-US" sz="1700" dirty="0"/>
                    </a:p>
                  </a:txBody>
                  <a:tcPr marL="88612" marR="88612" marT="44306" marB="44306"/>
                </a:tc>
                <a:tc>
                  <a:txBody>
                    <a:bodyPr/>
                    <a:lstStyle/>
                    <a:p>
                      <a:endParaRPr lang="en-US" sz="1700" dirty="0"/>
                    </a:p>
                  </a:txBody>
                  <a:tcPr marL="88612" marR="88612" marT="44306" marB="44306"/>
                </a:tc>
                <a:tc>
                  <a:txBody>
                    <a:bodyPr/>
                    <a:lstStyle/>
                    <a:p>
                      <a:endParaRPr lang="en-US" sz="1700" dirty="0"/>
                    </a:p>
                  </a:txBody>
                  <a:tcPr marL="88612" marR="88612" marT="44306" marB="44306"/>
                </a:tc>
                <a:tc>
                  <a:txBody>
                    <a:bodyPr/>
                    <a:lstStyle/>
                    <a:p>
                      <a:pPr algn="ctr"/>
                      <a:endParaRPr lang="en-US" sz="1700" dirty="0"/>
                    </a:p>
                  </a:txBody>
                  <a:tcPr marL="88612" marR="88612" marT="44306" marB="44306"/>
                </a:tc>
                <a:tc>
                  <a:txBody>
                    <a:bodyPr/>
                    <a:lstStyle/>
                    <a:p>
                      <a:pPr algn="ctr"/>
                      <a:endParaRPr lang="en-US" sz="1700" dirty="0"/>
                    </a:p>
                  </a:txBody>
                  <a:tcPr marL="88612" marR="88612" marT="44306" marB="44306"/>
                </a:tc>
                <a:tc>
                  <a:txBody>
                    <a:bodyPr/>
                    <a:lstStyle/>
                    <a:p>
                      <a:pPr algn="ctr"/>
                      <a:endParaRPr lang="en-US" sz="1700" dirty="0"/>
                    </a:p>
                  </a:txBody>
                  <a:tcPr marL="88612" marR="88612" marT="44306" marB="443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sym typeface="Wingdings"/>
                        </a:rPr>
                        <a:t></a:t>
                      </a:r>
                      <a:endParaRPr lang="en-US" sz="1700" dirty="0" smtClean="0"/>
                    </a:p>
                  </a:txBody>
                  <a:tcPr marL="88612" marR="88612" marT="44306" marB="44306"/>
                </a:tc>
              </a:tr>
            </a:tbl>
          </a:graphicData>
        </a:graphic>
      </p:graphicFrame>
    </p:spTree>
    <p:extLst>
      <p:ext uri="{BB962C8B-B14F-4D97-AF65-F5344CB8AC3E}">
        <p14:creationId xmlns:p14="http://schemas.microsoft.com/office/powerpoint/2010/main" val="164889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ppt_x"/>
                                          </p:val>
                                        </p:tav>
                                        <p:tav tm="100000">
                                          <p:val>
                                            <p:strVal val="#ppt_x"/>
                                          </p:val>
                                        </p:tav>
                                      </p:tavLst>
                                    </p:anim>
                                    <p:anim calcmode="lin" valueType="num">
                                      <p:cBhvr additive="base">
                                        <p:cTn id="20" dur="500" fill="hold"/>
                                        <p:tgtEl>
                                          <p:spTgt spid="88"/>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89">
                                            <p:txEl>
                                              <p:pRg st="0" end="0"/>
                                            </p:txEl>
                                          </p:spTgt>
                                        </p:tgtEl>
                                        <p:attrNameLst>
                                          <p:attrName>style.visibility</p:attrName>
                                        </p:attrNameLst>
                                      </p:cBhvr>
                                      <p:to>
                                        <p:strVal val="visible"/>
                                      </p:to>
                                    </p:set>
                                    <p:animEffect transition="in" filter="fade">
                                      <p:cBhvr>
                                        <p:cTn id="27" dur="500"/>
                                        <p:tgtEl>
                                          <p:spTgt spid="8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9">
                                            <p:txEl>
                                              <p:pRg st="9" end="9"/>
                                            </p:txEl>
                                          </p:spTgt>
                                        </p:tgtEl>
                                        <p:attrNameLst>
                                          <p:attrName>style.visibility</p:attrName>
                                        </p:attrNameLst>
                                      </p:cBhvr>
                                      <p:to>
                                        <p:strVal val="visible"/>
                                      </p:to>
                                    </p:set>
                                    <p:animEffect transition="in" filter="fade">
                                      <p:cBhvr>
                                        <p:cTn id="37" dur="500"/>
                                        <p:tgtEl>
                                          <p:spTgt spid="8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9">
                                            <p:txEl>
                                              <p:pRg st="10" end="10"/>
                                            </p:txEl>
                                          </p:spTgt>
                                        </p:tgtEl>
                                        <p:attrNameLst>
                                          <p:attrName>style.visibility</p:attrName>
                                        </p:attrNameLst>
                                      </p:cBhvr>
                                      <p:to>
                                        <p:strVal val="visible"/>
                                      </p:to>
                                    </p:set>
                                    <p:animEffect transition="in" filter="fade">
                                      <p:cBhvr>
                                        <p:cTn id="42" dur="500"/>
                                        <p:tgtEl>
                                          <p:spTgt spid="8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9">
                                            <p:txEl>
                                              <p:pRg st="11" end="11"/>
                                            </p:txEl>
                                          </p:spTgt>
                                        </p:tgtEl>
                                        <p:attrNameLst>
                                          <p:attrName>style.visibility</p:attrName>
                                        </p:attrNameLst>
                                      </p:cBhvr>
                                      <p:to>
                                        <p:strVal val="visible"/>
                                      </p:to>
                                    </p:set>
                                    <p:animEffect transition="in" filter="fade">
                                      <p:cBhvr>
                                        <p:cTn id="47" dur="500"/>
                                        <p:tgtEl>
                                          <p:spTgt spid="89">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9">
                                            <p:txEl>
                                              <p:pRg st="12" end="12"/>
                                            </p:txEl>
                                          </p:spTgt>
                                        </p:tgtEl>
                                        <p:attrNameLst>
                                          <p:attrName>style.visibility</p:attrName>
                                        </p:attrNameLst>
                                      </p:cBhvr>
                                      <p:to>
                                        <p:strVal val="visible"/>
                                      </p:to>
                                    </p:set>
                                    <p:animEffect transition="in" filter="fade">
                                      <p:cBhvr>
                                        <p:cTn id="52" dur="500"/>
                                        <p:tgtEl>
                                          <p:spTgt spid="89">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9">
                                            <p:txEl>
                                              <p:pRg st="13" end="13"/>
                                            </p:txEl>
                                          </p:spTgt>
                                        </p:tgtEl>
                                        <p:attrNameLst>
                                          <p:attrName>style.visibility</p:attrName>
                                        </p:attrNameLst>
                                      </p:cBhvr>
                                      <p:to>
                                        <p:strVal val="visible"/>
                                      </p:to>
                                    </p:set>
                                    <p:animEffect transition="in" filter="fade">
                                      <p:cBhvr>
                                        <p:cTn id="57" dur="500"/>
                                        <p:tgtEl>
                                          <p:spTgt spid="89">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9">
                                            <p:txEl>
                                              <p:pRg st="14" end="14"/>
                                            </p:txEl>
                                          </p:spTgt>
                                        </p:tgtEl>
                                        <p:attrNameLst>
                                          <p:attrName>style.visibility</p:attrName>
                                        </p:attrNameLst>
                                      </p:cBhvr>
                                      <p:to>
                                        <p:strVal val="visible"/>
                                      </p:to>
                                    </p:set>
                                    <p:animEffect transition="in" filter="fade">
                                      <p:cBhvr>
                                        <p:cTn id="62" dur="500"/>
                                        <p:tgtEl>
                                          <p:spTgt spid="8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68" grpId="0" animBg="1"/>
      <p:bldP spid="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6296C1"/>
              </a:clrFrom>
              <a:clrTo>
                <a:srgbClr val="6296C1">
                  <a:alpha val="0"/>
                </a:srgbClr>
              </a:clrTo>
            </a:clrChang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tretch>
            <a:fillRect/>
          </a:stretch>
        </p:blipFill>
        <p:spPr>
          <a:xfrm flipH="1">
            <a:off x="4114801" y="2291485"/>
            <a:ext cx="5029199" cy="4566515"/>
          </a:xfrm>
          <a:prstGeom prst="rect">
            <a:avLst/>
          </a:prstGeom>
        </p:spPr>
      </p:pic>
      <p:pic>
        <p:nvPicPr>
          <p:cNvPr id="82" name="Picture 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6934200" cy="6347892"/>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Purpose</a:t>
            </a:r>
          </a:p>
          <a:p>
            <a:pPr>
              <a:lnSpc>
                <a:spcPct val="150000"/>
              </a:lnSpc>
            </a:pPr>
            <a:endParaRPr lang="en-US" sz="3200" b="1" dirty="0">
              <a:solidFill>
                <a:schemeClr val="bg1"/>
              </a:solidFill>
              <a:latin typeface="Century Gothic" panose="020B0502020202020204" pitchFamily="34" charset="0"/>
            </a:endParaRPr>
          </a:p>
          <a:p>
            <a:pPr>
              <a:lnSpc>
                <a:spcPct val="150000"/>
              </a:lnSpc>
            </a:pPr>
            <a:r>
              <a:rPr lang="en-US" sz="2400" dirty="0" smtClean="0">
                <a:solidFill>
                  <a:schemeClr val="bg1"/>
                </a:solidFill>
                <a:latin typeface="Century Gothic" panose="020B0502020202020204" pitchFamily="34" charset="0"/>
              </a:rPr>
              <a:t>A strategic plan is…</a:t>
            </a:r>
          </a:p>
          <a:p>
            <a:pPr>
              <a:lnSpc>
                <a:spcPct val="150000"/>
              </a:lnSpc>
            </a:pPr>
            <a:endParaRPr lang="en-US" sz="800" dirty="0" smtClean="0">
              <a:solidFill>
                <a:schemeClr val="bg1"/>
              </a:solidFill>
              <a:latin typeface="Century Gothic" panose="020B0502020202020204" pitchFamily="34" charset="0"/>
            </a:endParaRPr>
          </a:p>
          <a:p>
            <a:pPr>
              <a:lnSpc>
                <a:spcPct val="150000"/>
              </a:lnSpc>
            </a:pPr>
            <a:r>
              <a:rPr lang="en-US" sz="2200"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r>
              <a:rPr lang="en-US" sz="2200" i="1" dirty="0" smtClean="0">
                <a:solidFill>
                  <a:schemeClr val="bg1"/>
                </a:solidFill>
                <a:effectLst>
                  <a:outerShdw blurRad="38100" dist="38100" dir="2700000" algn="tl">
                    <a:srgbClr val="000000">
                      <a:alpha val="43137"/>
                    </a:srgbClr>
                  </a:outerShdw>
                </a:effectLst>
                <a:latin typeface="Century Gothic" panose="020B0502020202020204" pitchFamily="34" charset="0"/>
              </a:rPr>
              <a:t>a disciplined effort to produce fundamental decisions and actions that shape and guide what an organization (or other entity) is, what it does, and why it does it</a:t>
            </a:r>
            <a:r>
              <a:rPr lang="en-US" sz="2200"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p>
          <a:p>
            <a:pPr>
              <a:lnSpc>
                <a:spcPct val="150000"/>
              </a:lnSpc>
            </a:pPr>
            <a:endParaRPr lang="en-US" sz="2000"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457200" indent="-457200">
              <a:lnSpc>
                <a:spcPct val="150000"/>
              </a:lnSpc>
              <a:buFont typeface="+mj-lt"/>
              <a:buAutoNum type="arabicPeriod"/>
            </a:pPr>
            <a:r>
              <a:rPr lang="en-US" sz="2400" dirty="0" smtClean="0">
                <a:solidFill>
                  <a:schemeClr val="bg1"/>
                </a:solidFill>
                <a:latin typeface="Century Gothic" panose="020B0502020202020204" pitchFamily="34" charset="0"/>
              </a:rPr>
              <a:t>What to do.</a:t>
            </a:r>
          </a:p>
          <a:p>
            <a:pPr marL="457200" indent="-457200">
              <a:lnSpc>
                <a:spcPct val="150000"/>
              </a:lnSpc>
              <a:buFont typeface="+mj-lt"/>
              <a:buAutoNum type="arabicPeriod"/>
            </a:pPr>
            <a:r>
              <a:rPr lang="en-US" sz="2400" dirty="0" smtClean="0">
                <a:solidFill>
                  <a:schemeClr val="bg1"/>
                </a:solidFill>
                <a:latin typeface="Century Gothic" panose="020B0502020202020204" pitchFamily="34" charset="0"/>
              </a:rPr>
              <a:t>How to do it.</a:t>
            </a:r>
          </a:p>
          <a:p>
            <a:pPr>
              <a:lnSpc>
                <a:spcPct val="150000"/>
              </a:lnSpc>
            </a:pPr>
            <a:endParaRPr lang="en-US" sz="11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2856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6296C1"/>
              </a:clrFrom>
              <a:clrTo>
                <a:srgbClr val="6296C1">
                  <a:alpha val="0"/>
                </a:srgbClr>
              </a:clrTo>
            </a:clrChang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pic>
        <p:nvPicPr>
          <p:cNvPr id="82" name="Picture 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5867400" cy="4893647"/>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Mission</a:t>
            </a:r>
            <a:endParaRPr lang="en-US" sz="3200" dirty="0" smtClean="0">
              <a:solidFill>
                <a:schemeClr val="bg1"/>
              </a:solidFill>
              <a:latin typeface="Century Gothic" panose="020B0502020202020204" pitchFamily="34" charset="0"/>
            </a:endParaRPr>
          </a:p>
          <a:p>
            <a:pPr marL="342900" lvl="0" indent="-342900">
              <a:lnSpc>
                <a:spcPct val="150000"/>
              </a:lnSpc>
              <a:buFont typeface="Arial" panose="020B0604020202020204" pitchFamily="34" charset="0"/>
              <a:buChar char="•"/>
            </a:pPr>
            <a:endParaRPr lang="en-US" sz="3200" dirty="0" smtClean="0">
              <a:solidFill>
                <a:schemeClr val="bg1"/>
              </a:solidFill>
              <a:latin typeface="Century Gothic" panose="020B0502020202020204" pitchFamily="34" charset="0"/>
            </a:endParaRPr>
          </a:p>
          <a:p>
            <a:pPr marL="342900" lvl="0" indent="-342900">
              <a:buFont typeface="Arial" panose="020B0604020202020204" pitchFamily="34" charset="0"/>
              <a:buChar char="•"/>
            </a:pPr>
            <a:r>
              <a:rPr lang="en-US" sz="2400"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r>
              <a:rPr lang="en-US" sz="2400" dirty="0">
                <a:solidFill>
                  <a:schemeClr val="bg1"/>
                </a:solidFill>
                <a:effectLst>
                  <a:outerShdw blurRad="38100" dist="38100" dir="2700000" algn="tl">
                    <a:srgbClr val="000000">
                      <a:alpha val="43137"/>
                    </a:srgbClr>
                  </a:outerShdw>
                </a:effectLst>
                <a:latin typeface="Century Gothic" panose="020B0502020202020204" pitchFamily="34" charset="0"/>
              </a:rPr>
              <a:t>To provide the Public with goods and services at a cost-efficient manner</a:t>
            </a:r>
            <a:r>
              <a:rPr lang="en-US" sz="2400"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p>
          <a:p>
            <a:pPr marL="342900" lvl="0" indent="-34290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marL="342900" lvl="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Century Gothic" panose="020B0502020202020204" pitchFamily="34" charset="0"/>
              </a:rPr>
              <a:t>“To serve the Public</a:t>
            </a:r>
            <a:r>
              <a:rPr lang="en-US" sz="2400"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p>
          <a:p>
            <a:pPr marL="342900" lvl="0" indent="-34290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marL="342900" lvl="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Century Gothic" panose="020B0502020202020204" pitchFamily="34" charset="0"/>
              </a:rPr>
              <a:t>“To collect property taxes and set policy as to how those taxes will be used for the good of the Public.”</a:t>
            </a:r>
          </a:p>
        </p:txBody>
      </p:sp>
    </p:spTree>
    <p:extLst>
      <p:ext uri="{BB962C8B-B14F-4D97-AF65-F5344CB8AC3E}">
        <p14:creationId xmlns:p14="http://schemas.microsoft.com/office/powerpoint/2010/main" val="2334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3785652"/>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Values</a:t>
            </a:r>
          </a:p>
          <a:p>
            <a:pPr>
              <a:lnSpc>
                <a:spcPct val="150000"/>
              </a:lnSpc>
            </a:pPr>
            <a:endParaRPr lang="en-US" sz="3200" dirty="0" smtClean="0">
              <a:solidFill>
                <a:schemeClr val="bg1"/>
              </a:solidFill>
              <a:latin typeface="Century Gothic" panose="020B0502020202020204" pitchFamily="34" charset="0"/>
            </a:endParaRPr>
          </a:p>
          <a:p>
            <a:pPr marL="171450" lvl="0" indent="-17145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 Integrity</a:t>
            </a:r>
            <a:endParaRPr lang="en-US" sz="2400" dirty="0">
              <a:solidFill>
                <a:schemeClr val="bg1"/>
              </a:solidFill>
              <a:latin typeface="Century Gothic" panose="020B0502020202020204" pitchFamily="34" charset="0"/>
            </a:endParaRPr>
          </a:p>
          <a:p>
            <a:pPr marL="171450" lvl="0" indent="-17145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 Efficiency</a:t>
            </a:r>
            <a:endParaRPr lang="en-US" sz="2400" dirty="0">
              <a:solidFill>
                <a:schemeClr val="bg1"/>
              </a:solidFill>
              <a:latin typeface="Century Gothic" panose="020B0502020202020204" pitchFamily="34" charset="0"/>
            </a:endParaRPr>
          </a:p>
          <a:p>
            <a:pPr marL="171450" lvl="0" indent="-17145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 Respect</a:t>
            </a:r>
            <a:endParaRPr lang="en-US" sz="2400" dirty="0">
              <a:solidFill>
                <a:schemeClr val="bg1"/>
              </a:solidFill>
              <a:latin typeface="Century Gothic" panose="020B0502020202020204" pitchFamily="34" charset="0"/>
            </a:endParaRPr>
          </a:p>
          <a:p>
            <a:pPr marL="171450" lvl="0" indent="-17145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 Honesty</a:t>
            </a:r>
            <a:endParaRPr lang="en-US" sz="2400" dirty="0">
              <a:solidFill>
                <a:schemeClr val="bg1"/>
              </a:solidFill>
              <a:latin typeface="Century Gothic" panose="020B0502020202020204" pitchFamily="34" charset="0"/>
            </a:endParaRPr>
          </a:p>
        </p:txBody>
      </p:sp>
      <p:pic>
        <p:nvPicPr>
          <p:cNvPr id="6" name="Picture 5"/>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801" y="2291485"/>
            <a:ext cx="5029199" cy="4566515"/>
          </a:xfrm>
          <a:prstGeom prst="rect">
            <a:avLst/>
          </a:prstGeom>
        </p:spPr>
      </p:pic>
    </p:spTree>
    <p:extLst>
      <p:ext uri="{BB962C8B-B14F-4D97-AF65-F5344CB8AC3E}">
        <p14:creationId xmlns:p14="http://schemas.microsoft.com/office/powerpoint/2010/main" val="76521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3785652"/>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S.W.O.T.</a:t>
            </a:r>
          </a:p>
          <a:p>
            <a:pPr marL="342900" indent="-342900">
              <a:lnSpc>
                <a:spcPct val="150000"/>
              </a:lnSpc>
              <a:buFont typeface="Arial" panose="020B0604020202020204" pitchFamily="34" charset="0"/>
              <a:buChar char="•"/>
            </a:pPr>
            <a:endParaRPr lang="en-US" sz="3200" dirty="0" smtClean="0">
              <a:solidFill>
                <a:schemeClr val="bg1"/>
              </a:solidFill>
              <a:latin typeface="Century Gothic" panose="020B0502020202020204" pitchFamily="34" charset="0"/>
            </a:endParaRP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Strengths</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Weaknesses</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Opportunities</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Threats (Challenges)</a:t>
            </a:r>
            <a:endParaRPr lang="en-US"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spTree>
    <p:extLst>
      <p:ext uri="{BB962C8B-B14F-4D97-AF65-F5344CB8AC3E}">
        <p14:creationId xmlns:p14="http://schemas.microsoft.com/office/powerpoint/2010/main" val="5086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3785652"/>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S.</a:t>
            </a:r>
            <a:r>
              <a:rPr lang="en-US" sz="3200" b="1" dirty="0" smtClean="0">
                <a:solidFill>
                  <a:schemeClr val="bg2">
                    <a:lumMod val="50000"/>
                  </a:schemeClr>
                </a:solidFill>
                <a:latin typeface="Century Gothic" panose="020B0502020202020204" pitchFamily="34" charset="0"/>
              </a:rPr>
              <a:t>W.O.T.</a:t>
            </a:r>
          </a:p>
          <a:p>
            <a:pPr>
              <a:lnSpc>
                <a:spcPct val="150000"/>
              </a:lnSpc>
            </a:pPr>
            <a:endParaRPr lang="en-US" sz="3200" b="1" dirty="0">
              <a:solidFill>
                <a:schemeClr val="bg2">
                  <a:lumMod val="50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Financial</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Staff/Employees</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Community Resources</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Natural Resources/Tourism</a:t>
            </a:r>
            <a:endParaRPr lang="en-US" sz="2400"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spTree>
    <p:extLst>
      <p:ext uri="{BB962C8B-B14F-4D97-AF65-F5344CB8AC3E}">
        <p14:creationId xmlns:p14="http://schemas.microsoft.com/office/powerpoint/2010/main" val="131400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4339650"/>
          </a:xfrm>
          <a:prstGeom prst="rect">
            <a:avLst/>
          </a:prstGeom>
        </p:spPr>
        <p:txBody>
          <a:bodyPr wrap="square">
            <a:spAutoFit/>
          </a:bodyPr>
          <a:lstStyle/>
          <a:p>
            <a:pPr>
              <a:lnSpc>
                <a:spcPct val="150000"/>
              </a:lnSpc>
            </a:pPr>
            <a:r>
              <a:rPr lang="en-US" sz="3200" b="1" dirty="0" smtClean="0">
                <a:solidFill>
                  <a:schemeClr val="bg2">
                    <a:lumMod val="50000"/>
                  </a:schemeClr>
                </a:solidFill>
                <a:latin typeface="Century Gothic" panose="020B0502020202020204" pitchFamily="34" charset="0"/>
              </a:rPr>
              <a:t>S.</a:t>
            </a:r>
            <a:r>
              <a:rPr lang="en-US" sz="3200" b="1" dirty="0" smtClean="0">
                <a:solidFill>
                  <a:schemeClr val="bg1"/>
                </a:solidFill>
                <a:latin typeface="Century Gothic" panose="020B0502020202020204" pitchFamily="34" charset="0"/>
              </a:rPr>
              <a:t>W.</a:t>
            </a:r>
            <a:r>
              <a:rPr lang="en-US" sz="3200" b="1" dirty="0" smtClean="0">
                <a:solidFill>
                  <a:schemeClr val="bg2">
                    <a:lumMod val="50000"/>
                  </a:schemeClr>
                </a:solidFill>
                <a:latin typeface="Century Gothic" panose="020B0502020202020204" pitchFamily="34" charset="0"/>
              </a:rPr>
              <a:t>O.T.</a:t>
            </a:r>
          </a:p>
          <a:p>
            <a:pPr>
              <a:lnSpc>
                <a:spcPct val="150000"/>
              </a:lnSpc>
            </a:pPr>
            <a:endParaRPr lang="en-US" sz="3200" b="1" dirty="0">
              <a:solidFill>
                <a:schemeClr val="bg2">
                  <a:lumMod val="50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Communications</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Economy</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Rural Location</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Staff/Employees</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Facility Planning</a:t>
            </a:r>
            <a:endParaRPr lang="en-US" sz="2400"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spTree>
    <p:extLst>
      <p:ext uri="{BB962C8B-B14F-4D97-AF65-F5344CB8AC3E}">
        <p14:creationId xmlns:p14="http://schemas.microsoft.com/office/powerpoint/2010/main" val="42088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4339650"/>
          </a:xfrm>
          <a:prstGeom prst="rect">
            <a:avLst/>
          </a:prstGeom>
        </p:spPr>
        <p:txBody>
          <a:bodyPr wrap="square">
            <a:spAutoFit/>
          </a:bodyPr>
          <a:lstStyle/>
          <a:p>
            <a:pPr>
              <a:lnSpc>
                <a:spcPct val="150000"/>
              </a:lnSpc>
            </a:pPr>
            <a:r>
              <a:rPr lang="en-US" sz="3200" b="1" dirty="0" smtClean="0">
                <a:solidFill>
                  <a:schemeClr val="bg2">
                    <a:lumMod val="50000"/>
                  </a:schemeClr>
                </a:solidFill>
                <a:latin typeface="Century Gothic" panose="020B0502020202020204" pitchFamily="34" charset="0"/>
              </a:rPr>
              <a:t>S.W.</a:t>
            </a:r>
            <a:r>
              <a:rPr lang="en-US" sz="3200" b="1" dirty="0" smtClean="0">
                <a:solidFill>
                  <a:schemeClr val="bg1"/>
                </a:solidFill>
                <a:latin typeface="Century Gothic" panose="020B0502020202020204" pitchFamily="34" charset="0"/>
              </a:rPr>
              <a:t>O.</a:t>
            </a:r>
            <a:r>
              <a:rPr lang="en-US" sz="3200" b="1" dirty="0" smtClean="0">
                <a:solidFill>
                  <a:schemeClr val="bg2">
                    <a:lumMod val="50000"/>
                  </a:schemeClr>
                </a:solidFill>
                <a:latin typeface="Century Gothic" panose="020B0502020202020204" pitchFamily="34" charset="0"/>
              </a:rPr>
              <a:t>T.</a:t>
            </a:r>
          </a:p>
          <a:p>
            <a:pPr>
              <a:lnSpc>
                <a:spcPct val="150000"/>
              </a:lnSpc>
            </a:pPr>
            <a:endParaRPr lang="en-US" sz="3200" b="1" dirty="0">
              <a:solidFill>
                <a:schemeClr val="bg2">
                  <a:lumMod val="50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Sharing of Resources</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Facilities Plan</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Economic Potential</a:t>
            </a:r>
          </a:p>
          <a:p>
            <a:pPr marL="342900" indent="-342900">
              <a:lnSpc>
                <a:spcPct val="150000"/>
              </a:lnSpc>
              <a:buFont typeface="Arial" panose="020B0604020202020204" pitchFamily="34" charset="0"/>
              <a:buChar char="•"/>
            </a:pPr>
            <a:endParaRPr lang="en-US" sz="2400" dirty="0" smtClean="0">
              <a:solidFill>
                <a:schemeClr val="bg1"/>
              </a:solidFill>
              <a:latin typeface="Century Gothic" panose="020B0502020202020204" pitchFamily="34" charset="0"/>
            </a:endParaRPr>
          </a:p>
          <a:p>
            <a:pPr marL="342900" indent="-342900">
              <a:lnSpc>
                <a:spcPct val="150000"/>
              </a:lnSpc>
              <a:buFont typeface="Arial" panose="020B0604020202020204" pitchFamily="34" charset="0"/>
              <a:buChar char="•"/>
            </a:pPr>
            <a:endParaRPr lang="en-US" sz="2400"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spTree>
    <p:extLst>
      <p:ext uri="{BB962C8B-B14F-4D97-AF65-F5344CB8AC3E}">
        <p14:creationId xmlns:p14="http://schemas.microsoft.com/office/powerpoint/2010/main" val="129669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4893647"/>
          </a:xfrm>
          <a:prstGeom prst="rect">
            <a:avLst/>
          </a:prstGeom>
        </p:spPr>
        <p:txBody>
          <a:bodyPr wrap="square">
            <a:spAutoFit/>
          </a:bodyPr>
          <a:lstStyle/>
          <a:p>
            <a:pPr>
              <a:lnSpc>
                <a:spcPct val="150000"/>
              </a:lnSpc>
            </a:pPr>
            <a:r>
              <a:rPr lang="en-US" sz="3200" b="1" dirty="0" smtClean="0">
                <a:solidFill>
                  <a:schemeClr val="bg2">
                    <a:lumMod val="50000"/>
                  </a:schemeClr>
                </a:solidFill>
                <a:latin typeface="Century Gothic" panose="020B0502020202020204" pitchFamily="34" charset="0"/>
              </a:rPr>
              <a:t>S.W.O.</a:t>
            </a:r>
            <a:r>
              <a:rPr lang="en-US" sz="3200" b="1" dirty="0" smtClean="0">
                <a:solidFill>
                  <a:schemeClr val="bg1"/>
                </a:solidFill>
                <a:latin typeface="Century Gothic" panose="020B0502020202020204" pitchFamily="34" charset="0"/>
              </a:rPr>
              <a:t>T.</a:t>
            </a:r>
          </a:p>
          <a:p>
            <a:pPr>
              <a:lnSpc>
                <a:spcPct val="150000"/>
              </a:lnSpc>
            </a:pPr>
            <a:endParaRPr lang="en-US" sz="3200" b="1" dirty="0">
              <a:solidFill>
                <a:schemeClr val="bg1"/>
              </a:solidFill>
              <a:latin typeface="Century Gothic" panose="020B0502020202020204" pitchFamily="34" charset="0"/>
            </a:endParaRP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Employment/Human Resources</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Government Cooperation</a:t>
            </a: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Financial</a:t>
            </a:r>
          </a:p>
          <a:p>
            <a:pPr marL="342900" indent="-342900">
              <a:lnSpc>
                <a:spcPct val="150000"/>
              </a:lnSpc>
              <a:buFont typeface="Arial" panose="020B0604020202020204" pitchFamily="34" charset="0"/>
              <a:buChar char="•"/>
            </a:pPr>
            <a:endParaRPr lang="en-US" sz="2400" dirty="0" smtClean="0">
              <a:solidFill>
                <a:schemeClr val="bg1"/>
              </a:solidFill>
              <a:latin typeface="Century Gothic" panose="020B0502020202020204" pitchFamily="34" charset="0"/>
            </a:endParaRPr>
          </a:p>
          <a:p>
            <a:pPr marL="342900" indent="-342900">
              <a:lnSpc>
                <a:spcPct val="150000"/>
              </a:lnSpc>
              <a:buFont typeface="Arial" panose="020B0604020202020204" pitchFamily="34" charset="0"/>
              <a:buChar char="•"/>
            </a:pPr>
            <a:endParaRPr lang="en-US" sz="2400" dirty="0" smtClean="0">
              <a:solidFill>
                <a:schemeClr val="bg1"/>
              </a:solidFill>
              <a:latin typeface="Century Gothic" panose="020B0502020202020204" pitchFamily="34" charset="0"/>
            </a:endParaRPr>
          </a:p>
          <a:p>
            <a:pPr marL="342900" indent="-342900">
              <a:lnSpc>
                <a:spcPct val="150000"/>
              </a:lnSpc>
              <a:buFont typeface="Arial" panose="020B0604020202020204" pitchFamily="34" charset="0"/>
              <a:buChar char="•"/>
            </a:pPr>
            <a:endParaRPr lang="en-US" sz="2400"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spTree>
    <p:extLst>
      <p:ext uri="{BB962C8B-B14F-4D97-AF65-F5344CB8AC3E}">
        <p14:creationId xmlns:p14="http://schemas.microsoft.com/office/powerpoint/2010/main" val="372481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58963"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3" name="Rounded Rectangle 2"/>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19444" y="1560576"/>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37891" y="810171"/>
            <a:ext cx="1219200" cy="307777"/>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3199640" y="4482602"/>
            <a:ext cx="1219200" cy="523220"/>
          </a:xfrm>
          <a:prstGeom prst="rect">
            <a:avLst/>
          </a:prstGeom>
          <a:noFill/>
          <a:ln>
            <a:noFill/>
          </a:ln>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841304" y="3087468"/>
            <a:ext cx="1473896"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4" name="Oval 23"/>
          <p:cNvSpPr/>
          <p:nvPr/>
        </p:nvSpPr>
        <p:spPr>
          <a:xfrm>
            <a:off x="4114800" y="268052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22294" y="3087469"/>
            <a:ext cx="1219200"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4" name="Rounded Rectangle 33"/>
          <p:cNvSpPr/>
          <p:nvPr/>
        </p:nvSpPr>
        <p:spPr>
          <a:xfrm>
            <a:off x="76200" y="25917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40" name="Rounded Rectangle 39"/>
          <p:cNvSpPr/>
          <p:nvPr/>
        </p:nvSpPr>
        <p:spPr>
          <a:xfrm>
            <a:off x="7543800" y="2590800"/>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32" name="TextBox 3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2">
                    <a:lumMod val="50000"/>
                  </a:schemeClr>
                </a:solidFill>
                <a:latin typeface="Century Gothic" pitchFamily="34" charset="0"/>
              </a:rPr>
              <a:t>v</a:t>
            </a:r>
            <a:r>
              <a:rPr lang="en-US" sz="1400" dirty="0" smtClean="0">
                <a:solidFill>
                  <a:schemeClr val="bg2">
                    <a:lumMod val="50000"/>
                  </a:schemeClr>
                </a:solidFill>
                <a:latin typeface="Century Gothic" pitchFamily="34" charset="0"/>
              </a:rPr>
              <a:t>alues &amp; mission</a:t>
            </a:r>
            <a:endParaRPr lang="en-US" sz="1400" dirty="0">
              <a:solidFill>
                <a:schemeClr val="bg2">
                  <a:lumMod val="50000"/>
                </a:schemeClr>
              </a:solidFill>
              <a:latin typeface="Century Gothic" pitchFamily="34" charset="0"/>
            </a:endParaRPr>
          </a:p>
        </p:txBody>
      </p:sp>
      <p:sp>
        <p:nvSpPr>
          <p:cNvPr id="6" name="Rectangle 5"/>
          <p:cNvSpPr/>
          <p:nvPr/>
        </p:nvSpPr>
        <p:spPr>
          <a:xfrm>
            <a:off x="-990600" y="0"/>
            <a:ext cx="2286000" cy="609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6172200"/>
            <a:ext cx="1752600" cy="523220"/>
          </a:xfrm>
          <a:prstGeom prst="rect">
            <a:avLst/>
          </a:prstGeom>
          <a:noFill/>
        </p:spPr>
        <p:txBody>
          <a:bodyPr wrap="square" rtlCol="0">
            <a:spAutoFit/>
          </a:bodyPr>
          <a:lstStyle/>
          <a:p>
            <a:pPr algn="ctr"/>
            <a:r>
              <a:rPr lang="en-US" sz="2800" b="1" dirty="0" smtClean="0">
                <a:solidFill>
                  <a:srgbClr val="FFC000"/>
                </a:solidFill>
                <a:latin typeface="Century Gothic" panose="020B0502020202020204" pitchFamily="34" charset="0"/>
              </a:rPr>
              <a:t>Day 1</a:t>
            </a:r>
            <a:endParaRPr lang="en-US" sz="2800" b="1" dirty="0">
              <a:solidFill>
                <a:srgbClr val="FFC000"/>
              </a:solidFill>
              <a:latin typeface="Century Gothic" panose="020B0502020202020204" pitchFamily="34" charset="0"/>
            </a:endParaRPr>
          </a:p>
        </p:txBody>
      </p:sp>
      <p:sp>
        <p:nvSpPr>
          <p:cNvPr id="4" name="Rectangle 3"/>
          <p:cNvSpPr/>
          <p:nvPr/>
        </p:nvSpPr>
        <p:spPr>
          <a:xfrm>
            <a:off x="3183194" y="-381000"/>
            <a:ext cx="8534400" cy="7467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6200" y="381000"/>
            <a:ext cx="3012721" cy="6132576"/>
            <a:chOff x="228600" y="533400"/>
            <a:chExt cx="3012721" cy="6132576"/>
          </a:xfrm>
        </p:grpSpPr>
        <p:sp>
          <p:nvSpPr>
            <p:cNvPr id="53" name="Oval 52"/>
            <p:cNvSpPr/>
            <p:nvPr/>
          </p:nvSpPr>
          <p:spPr>
            <a:xfrm>
              <a:off x="2016061" y="533400"/>
              <a:ext cx="1179576" cy="1179576"/>
            </a:xfrm>
            <a:prstGeom prst="ellipse">
              <a:avLst/>
            </a:prstGeom>
            <a:solidFill>
              <a:srgbClr val="004620">
                <a:alpha val="85098"/>
              </a:srgbClr>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990291" y="9625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55" name="Rounded Rectangle 54"/>
            <p:cNvSpPr/>
            <p:nvPr/>
          </p:nvSpPr>
          <p:spPr>
            <a:xfrm>
              <a:off x="228600" y="27441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54381" y="31242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59" name="Straight Connector 58"/>
            <p:cNvCxnSpPr/>
            <p:nvPr/>
          </p:nvCxnSpPr>
          <p:spPr>
            <a:xfrm>
              <a:off x="2604654" y="18622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06040" y="3735021"/>
              <a:ext cx="0" cy="167517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2022121" y="54864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022121" y="58346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5" name="Rounded Rectangle 4"/>
          <p:cNvSpPr/>
          <p:nvPr/>
        </p:nvSpPr>
        <p:spPr>
          <a:xfrm>
            <a:off x="0" y="76200"/>
            <a:ext cx="3124200" cy="66294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20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6296C1"/>
              </a:clrFrom>
              <a:clrTo>
                <a:srgbClr val="6296C1">
                  <a:alpha val="0"/>
                </a:srgbClr>
              </a:clrTo>
            </a:clrChang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pic>
        <p:nvPicPr>
          <p:cNvPr id="82" name="Picture 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6186309"/>
          </a:xfrm>
          <a:prstGeom prst="rect">
            <a:avLst/>
          </a:prstGeom>
          <a:solidFill>
            <a:srgbClr val="000000">
              <a:alpha val="85098"/>
            </a:srgbClr>
          </a:solidFill>
        </p:spPr>
        <p:txBody>
          <a:bodyPr wrap="square">
            <a:spAutoFit/>
          </a:bodyPr>
          <a:lstStyle/>
          <a:p>
            <a:pPr>
              <a:lnSpc>
                <a:spcPct val="150000"/>
              </a:lnSpc>
            </a:pPr>
            <a:r>
              <a:rPr lang="en-US" sz="3200" b="1" dirty="0" smtClean="0">
                <a:solidFill>
                  <a:schemeClr val="bg1"/>
                </a:solidFill>
                <a:latin typeface="Century Gothic" panose="020B0502020202020204" pitchFamily="34" charset="0"/>
              </a:rPr>
              <a:t>Strategic Issue Survey</a:t>
            </a:r>
          </a:p>
          <a:p>
            <a:pPr>
              <a:lnSpc>
                <a:spcPct val="150000"/>
              </a:lnSpc>
            </a:pPr>
            <a:endParaRPr lang="en-US" sz="3200" b="1" dirty="0">
              <a:solidFill>
                <a:schemeClr val="bg1"/>
              </a:solidFill>
              <a:latin typeface="Century Gothic" panose="020B0502020202020204" pitchFamily="34" charset="0"/>
            </a:endParaRPr>
          </a:p>
          <a:p>
            <a:pPr>
              <a:lnSpc>
                <a:spcPct val="150000"/>
              </a:lnSpc>
            </a:pPr>
            <a:r>
              <a:rPr lang="en-US" sz="2000" dirty="0" smtClean="0">
                <a:solidFill>
                  <a:schemeClr val="bg1"/>
                </a:solidFill>
                <a:latin typeface="Century Gothic" panose="020B0502020202020204" pitchFamily="34" charset="0"/>
              </a:rPr>
              <a:t>A </a:t>
            </a:r>
            <a:r>
              <a:rPr lang="en-US" sz="2000" b="1" dirty="0">
                <a:solidFill>
                  <a:schemeClr val="bg1"/>
                </a:solidFill>
                <a:latin typeface="Century Gothic" panose="020B0502020202020204" pitchFamily="34" charset="0"/>
              </a:rPr>
              <a:t>strategic issue</a:t>
            </a:r>
            <a:r>
              <a:rPr lang="en-US" sz="2000" dirty="0">
                <a:solidFill>
                  <a:schemeClr val="bg1"/>
                </a:solidFill>
                <a:latin typeface="Century Gothic" panose="020B0502020202020204" pitchFamily="34" charset="0"/>
              </a:rPr>
              <a:t> is a fundamental policy question or critical challenge affecting Grant County government.  In other words, it is a change in how the County operates or something that is impacting the County that needs to be addressed.  In order for it to be a strategic issue, it should have more than one way of being resolved and it should be something, that if not addressed, has consequences.</a:t>
            </a:r>
            <a:br>
              <a:rPr lang="en-US" sz="2000" dirty="0">
                <a:solidFill>
                  <a:schemeClr val="bg1"/>
                </a:solidFill>
                <a:latin typeface="Century Gothic" panose="020B0502020202020204" pitchFamily="34" charset="0"/>
              </a:rPr>
            </a:br>
            <a:r>
              <a:rPr lang="en-US" sz="2000" dirty="0">
                <a:solidFill>
                  <a:schemeClr val="bg1"/>
                </a:solidFill>
                <a:latin typeface="Century Gothic" panose="020B0502020202020204" pitchFamily="34" charset="0"/>
              </a:rPr>
              <a:t/>
            </a:r>
            <a:br>
              <a:rPr lang="en-US" sz="2000" dirty="0">
                <a:solidFill>
                  <a:schemeClr val="bg1"/>
                </a:solidFill>
                <a:latin typeface="Century Gothic" panose="020B0502020202020204" pitchFamily="34" charset="0"/>
              </a:rPr>
            </a:br>
            <a:r>
              <a:rPr lang="en-US" sz="2000" dirty="0">
                <a:solidFill>
                  <a:schemeClr val="bg1"/>
                </a:solidFill>
                <a:latin typeface="Century Gothic" panose="020B0502020202020204" pitchFamily="34" charset="0"/>
              </a:rPr>
              <a:t>Answers to your responses will remain confidential and be incorporated into the 2014 Grant County Strategic Plan.</a:t>
            </a:r>
            <a:r>
              <a:rPr lang="en-US" sz="2000"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p>
          <a:p>
            <a:pPr>
              <a:lnSpc>
                <a:spcPct val="150000"/>
              </a:lnSpc>
            </a:pPr>
            <a:endParaRPr lang="en-US" sz="2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74185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7061"/>
          </a:xfrm>
          <a:prstGeom prst="rect">
            <a:avLst/>
          </a:prstGeom>
          <a:solidFill>
            <a:srgbClr val="000000">
              <a:alpha val="85098"/>
            </a:srgbClr>
          </a:solidFill>
        </p:spPr>
        <p:txBody>
          <a:bodyPr wrap="square">
            <a:spAutoFit/>
          </a:bodyPr>
          <a:lstStyle/>
          <a:p>
            <a:pPr>
              <a:lnSpc>
                <a:spcPct val="150000"/>
              </a:lnSpc>
            </a:pPr>
            <a:r>
              <a:rPr lang="en-US" sz="3200" b="1" dirty="0" smtClean="0">
                <a:solidFill>
                  <a:schemeClr val="bg1"/>
                </a:solidFill>
                <a:latin typeface="Century Gothic" panose="020B0502020202020204" pitchFamily="34" charset="0"/>
              </a:rPr>
              <a:t>Strategic Issue Survey</a:t>
            </a:r>
            <a:endParaRPr lang="en-US" sz="2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71" y="2234458"/>
            <a:ext cx="6452062" cy="4623542"/>
          </a:xfrm>
          <a:prstGeom prst="rect">
            <a:avLst/>
          </a:prstGeom>
        </p:spPr>
      </p:pic>
      <p:pic>
        <p:nvPicPr>
          <p:cNvPr id="6" name="Picture 5"/>
          <p:cNvPicPr>
            <a:picLocks noChangeAspect="1"/>
          </p:cNvPicPr>
          <p:nvPr/>
        </p:nvPicPr>
        <p:blipFill>
          <a:blip r:embed="rId5">
            <a:clrChange>
              <a:clrFrom>
                <a:srgbClr val="6296C1"/>
              </a:clrFrom>
              <a:clrTo>
                <a:srgbClr val="6296C1">
                  <a:alpha val="0"/>
                </a:srgbClr>
              </a:clrTo>
            </a:clrChange>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9027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6296C1"/>
              </a:clrFrom>
              <a:clrTo>
                <a:srgbClr val="6296C1">
                  <a:alpha val="0"/>
                </a:srgbClr>
              </a:clrTo>
            </a:clrChang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pic>
        <p:nvPicPr>
          <p:cNvPr id="82" name="Picture 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4800600" cy="4801314"/>
          </a:xfrm>
          <a:prstGeom prst="rect">
            <a:avLst/>
          </a:prstGeom>
          <a:noFill/>
        </p:spPr>
        <p:txBody>
          <a:bodyPr wrap="square">
            <a:spAutoFit/>
          </a:bodyPr>
          <a:lstStyle/>
          <a:p>
            <a:pPr>
              <a:lnSpc>
                <a:spcPct val="150000"/>
              </a:lnSpc>
            </a:pPr>
            <a:r>
              <a:rPr lang="en-US" sz="3200" b="1" dirty="0" smtClean="0">
                <a:solidFill>
                  <a:schemeClr val="bg1"/>
                </a:solidFill>
                <a:latin typeface="Century Gothic" panose="020B0502020202020204" pitchFamily="34" charset="0"/>
              </a:rPr>
              <a:t>Strategic Issue Survey</a:t>
            </a:r>
          </a:p>
          <a:p>
            <a:pPr>
              <a:lnSpc>
                <a:spcPct val="150000"/>
              </a:lnSpc>
            </a:pPr>
            <a:endParaRPr lang="en-US" sz="3200" b="1" dirty="0">
              <a:solidFill>
                <a:schemeClr val="bg1"/>
              </a:solidFill>
              <a:latin typeface="Century Gothic" panose="020B0502020202020204" pitchFamily="34" charset="0"/>
            </a:endParaRPr>
          </a:p>
          <a:p>
            <a:pPr>
              <a:lnSpc>
                <a:spcPct val="150000"/>
              </a:lnSpc>
            </a:pPr>
            <a:r>
              <a:rPr lang="en-US" sz="2000" dirty="0">
                <a:solidFill>
                  <a:schemeClr val="bg1"/>
                </a:solidFill>
                <a:latin typeface="Century Gothic" panose="020B0502020202020204" pitchFamily="34" charset="0"/>
              </a:rPr>
              <a:t>In the spaces below, please describe (3) </a:t>
            </a:r>
            <a:r>
              <a:rPr lang="en-US" sz="2000" b="1" dirty="0">
                <a:solidFill>
                  <a:schemeClr val="bg1"/>
                </a:solidFill>
                <a:latin typeface="Century Gothic" panose="020B0502020202020204" pitchFamily="34" charset="0"/>
              </a:rPr>
              <a:t>strategic issues</a:t>
            </a:r>
            <a:r>
              <a:rPr lang="en-US" sz="2000" dirty="0">
                <a:solidFill>
                  <a:schemeClr val="bg1"/>
                </a:solidFill>
                <a:latin typeface="Century Gothic" panose="020B0502020202020204" pitchFamily="34" charset="0"/>
              </a:rPr>
              <a:t> facing Grant County government</a:t>
            </a:r>
            <a:r>
              <a:rPr lang="en-US" sz="2000" dirty="0" smtClean="0">
                <a:solidFill>
                  <a:schemeClr val="bg1"/>
                </a:solidFill>
                <a:latin typeface="Century Gothic" panose="020B0502020202020204" pitchFamily="34" charset="0"/>
              </a:rPr>
              <a:t>.</a:t>
            </a:r>
          </a:p>
          <a:p>
            <a:pPr>
              <a:lnSpc>
                <a:spcPct val="150000"/>
              </a:lnSpc>
            </a:pPr>
            <a:endParaRPr lang="en-US" sz="2000"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marL="342900" indent="-342900">
              <a:lnSpc>
                <a:spcPct val="150000"/>
              </a:lnSpc>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rPr>
              <a:t>strategic issue 1</a:t>
            </a:r>
            <a:r>
              <a:rPr lang="en-US" sz="2000"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p>
          <a:p>
            <a:pPr marL="342900" indent="-342900">
              <a:lnSpc>
                <a:spcPct val="150000"/>
              </a:lnSpc>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rPr>
              <a:t>strategic issue </a:t>
            </a:r>
            <a:r>
              <a:rPr lang="en-US" sz="2000" dirty="0" smtClean="0">
                <a:solidFill>
                  <a:schemeClr val="bg1"/>
                </a:solidFill>
                <a:effectLst>
                  <a:outerShdw blurRad="38100" dist="38100" dir="2700000" algn="tl">
                    <a:srgbClr val="000000">
                      <a:alpha val="43137"/>
                    </a:srgbClr>
                  </a:outerShdw>
                </a:effectLst>
                <a:latin typeface="Century Gothic" panose="020B0502020202020204" pitchFamily="34" charset="0"/>
              </a:rPr>
              <a:t>2:</a:t>
            </a:r>
          </a:p>
          <a:p>
            <a:pPr marL="342900" indent="-342900">
              <a:lnSpc>
                <a:spcPct val="150000"/>
              </a:lnSpc>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rPr>
              <a:t>strategic issue </a:t>
            </a:r>
            <a:r>
              <a:rPr lang="en-US" sz="2000" dirty="0" smtClean="0">
                <a:solidFill>
                  <a:schemeClr val="bg1"/>
                </a:solidFill>
                <a:effectLst>
                  <a:outerShdw blurRad="38100" dist="38100" dir="2700000" algn="tl">
                    <a:srgbClr val="000000">
                      <a:alpha val="43137"/>
                    </a:srgbClr>
                  </a:outerShdw>
                </a:effectLst>
                <a:latin typeface="Century Gothic" panose="020B0502020202020204" pitchFamily="34" charset="0"/>
              </a:rPr>
              <a:t>3:</a:t>
            </a:r>
            <a:endParaRPr lang="en-US" sz="2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87431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6296C1"/>
              </a:clrFrom>
              <a:clrTo>
                <a:srgbClr val="6296C1">
                  <a:alpha val="0"/>
                </a:srgbClr>
              </a:clrTo>
            </a:clrChang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pic>
        <p:nvPicPr>
          <p:cNvPr id="82" name="Picture 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99321">
            <a:off x="457399" y="2103186"/>
            <a:ext cx="4430684" cy="3424844"/>
          </a:xfrm>
          <a:prstGeom prst="rect">
            <a:avLst/>
          </a:prstGeom>
          <a:effectLst>
            <a:outerShdw blurRad="50800" dist="38100" dir="8100000" algn="tr" rotWithShape="0">
              <a:prstClr val="black">
                <a:alpha val="40000"/>
              </a:prstClr>
            </a:outerShdw>
          </a:effectLst>
        </p:spPr>
      </p:pic>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63442">
            <a:off x="701733" y="2891211"/>
            <a:ext cx="4430684" cy="3424844"/>
          </a:xfrm>
          <a:prstGeom prst="rect">
            <a:avLst/>
          </a:prstGeom>
          <a:effectLst>
            <a:outerShdw blurRad="50800" dist="38100" dir="8100000" algn="tr" rotWithShape="0">
              <a:prstClr val="black">
                <a:alpha val="40000"/>
              </a:prstClr>
            </a:outerShdw>
          </a:effectLst>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901658">
            <a:off x="1290521" y="2850124"/>
            <a:ext cx="4430684" cy="3424844"/>
          </a:xfrm>
          <a:prstGeom prst="rect">
            <a:avLst/>
          </a:prstGeom>
          <a:effectLst>
            <a:outerShdw blurRad="50800" dist="38100" dir="8100000" algn="tr" rotWithShape="0">
              <a:prstClr val="black">
                <a:alpha val="40000"/>
              </a:prstClr>
            </a:outerShdw>
          </a:effectLst>
        </p:spPr>
      </p:pic>
      <p:pic>
        <p:nvPicPr>
          <p:cNvPr id="7" name="Picture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59944">
            <a:off x="534445" y="2920581"/>
            <a:ext cx="4430684" cy="3424844"/>
          </a:xfrm>
          <a:prstGeom prst="rect">
            <a:avLst/>
          </a:prstGeom>
          <a:effectLst>
            <a:outerShdw blurRad="50800" dist="38100" dir="8100000" algn="tr" rotWithShape="0">
              <a:prstClr val="black">
                <a:alpha val="40000"/>
              </a:prstClr>
            </a:outerShdw>
          </a:effectLst>
        </p:spPr>
      </p:pic>
      <p:pic>
        <p:nvPicPr>
          <p:cNvPr id="8"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378851">
            <a:off x="410300" y="2577272"/>
            <a:ext cx="4430684" cy="3424844"/>
          </a:xfrm>
          <a:prstGeom prst="rect">
            <a:avLst/>
          </a:prstGeom>
          <a:effectLst>
            <a:outerShdw blurRad="50800" dist="38100" dir="8100000" algn="tr" rotWithShape="0">
              <a:prstClr val="black">
                <a:alpha val="40000"/>
              </a:prstClr>
            </a:outerShdw>
          </a:effectLst>
        </p:spPr>
      </p:pic>
      <p:pic>
        <p:nvPicPr>
          <p:cNvPr id="9" name="Picture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364074">
            <a:off x="549603" y="2739183"/>
            <a:ext cx="4430684" cy="3424844"/>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21059102">
            <a:off x="545759" y="2840575"/>
            <a:ext cx="4430684" cy="3424844"/>
          </a:xfrm>
          <a:prstGeom prst="rect">
            <a:avLst/>
          </a:prstGeom>
          <a:effectLst>
            <a:outerShdw blurRad="50800" dist="38100" dir="8100000" algn="tr" rotWithShape="0">
              <a:prstClr val="black">
                <a:alpha val="40000"/>
              </a:prstClr>
            </a:outerShdw>
          </a:effectLst>
        </p:spPr>
      </p:pic>
      <p:pic>
        <p:nvPicPr>
          <p:cNvPr id="11" name="Picture 1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46122">
            <a:off x="838200" y="2971800"/>
            <a:ext cx="4430684" cy="3424844"/>
          </a:xfrm>
          <a:prstGeom prst="rect">
            <a:avLst/>
          </a:prstGeom>
          <a:effectLst>
            <a:outerShdw blurRad="50800" dist="38100" dir="8100000" algn="tr" rotWithShape="0">
              <a:prstClr val="black">
                <a:alpha val="40000"/>
              </a:prstClr>
            </a:outerShdw>
          </a:effectLst>
        </p:spPr>
      </p:pic>
      <p:sp>
        <p:nvSpPr>
          <p:cNvPr id="13" name="Rectangle 12"/>
          <p:cNvSpPr/>
          <p:nvPr/>
        </p:nvSpPr>
        <p:spPr>
          <a:xfrm>
            <a:off x="0" y="914400"/>
            <a:ext cx="4800600" cy="4801314"/>
          </a:xfrm>
          <a:prstGeom prst="rect">
            <a:avLst/>
          </a:prstGeom>
          <a:noFill/>
        </p:spPr>
        <p:txBody>
          <a:bodyPr wrap="square">
            <a:spAutoFit/>
          </a:bodyPr>
          <a:lstStyle/>
          <a:p>
            <a:pPr>
              <a:lnSpc>
                <a:spcPct val="150000"/>
              </a:lnSpc>
            </a:pPr>
            <a:r>
              <a:rPr lang="en-US" sz="3200" b="1" dirty="0" smtClean="0">
                <a:solidFill>
                  <a:schemeClr val="bg1"/>
                </a:solidFill>
                <a:latin typeface="Century Gothic" panose="020B0502020202020204" pitchFamily="34" charset="0"/>
              </a:rPr>
              <a:t> </a:t>
            </a:r>
          </a:p>
          <a:p>
            <a:pPr>
              <a:lnSpc>
                <a:spcPct val="150000"/>
              </a:lnSpc>
            </a:pPr>
            <a:endParaRPr lang="en-US" sz="3200" b="1" dirty="0">
              <a:solidFill>
                <a:schemeClr val="bg1"/>
              </a:solidFill>
              <a:latin typeface="Century Gothic" panose="020B0502020202020204" pitchFamily="34" charset="0"/>
            </a:endParaRPr>
          </a:p>
          <a:p>
            <a:pPr>
              <a:lnSpc>
                <a:spcPct val="150000"/>
              </a:lnSpc>
            </a:pPr>
            <a:r>
              <a:rPr lang="en-US" sz="2000" dirty="0">
                <a:solidFill>
                  <a:schemeClr val="bg1"/>
                </a:solidFill>
                <a:latin typeface="Century Gothic" panose="020B0502020202020204" pitchFamily="34" charset="0"/>
              </a:rPr>
              <a:t>In the spaces below, please describe (3) </a:t>
            </a:r>
            <a:r>
              <a:rPr lang="en-US" sz="2000" b="1" dirty="0">
                <a:solidFill>
                  <a:schemeClr val="bg1"/>
                </a:solidFill>
                <a:latin typeface="Century Gothic" panose="020B0502020202020204" pitchFamily="34" charset="0"/>
              </a:rPr>
              <a:t>strategic issues</a:t>
            </a:r>
            <a:r>
              <a:rPr lang="en-US" sz="2000" dirty="0">
                <a:solidFill>
                  <a:schemeClr val="bg1"/>
                </a:solidFill>
                <a:latin typeface="Century Gothic" panose="020B0502020202020204" pitchFamily="34" charset="0"/>
              </a:rPr>
              <a:t> facing Grant County government</a:t>
            </a:r>
            <a:r>
              <a:rPr lang="en-US" sz="2000" dirty="0" smtClean="0">
                <a:solidFill>
                  <a:schemeClr val="bg1"/>
                </a:solidFill>
                <a:latin typeface="Century Gothic" panose="020B0502020202020204" pitchFamily="34" charset="0"/>
              </a:rPr>
              <a:t>.</a:t>
            </a:r>
          </a:p>
          <a:p>
            <a:pPr>
              <a:lnSpc>
                <a:spcPct val="150000"/>
              </a:lnSpc>
            </a:pPr>
            <a:endParaRPr lang="en-US" sz="2000"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marL="342900" indent="-342900">
              <a:lnSpc>
                <a:spcPct val="150000"/>
              </a:lnSpc>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rPr>
              <a:t>strategic issue 1</a:t>
            </a:r>
            <a:r>
              <a:rPr lang="en-US" sz="2000"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p>
          <a:p>
            <a:pPr marL="342900" indent="-342900">
              <a:lnSpc>
                <a:spcPct val="150000"/>
              </a:lnSpc>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rPr>
              <a:t>strategic issue </a:t>
            </a:r>
            <a:r>
              <a:rPr lang="en-US" sz="2000" dirty="0" smtClean="0">
                <a:solidFill>
                  <a:schemeClr val="bg1"/>
                </a:solidFill>
                <a:effectLst>
                  <a:outerShdw blurRad="38100" dist="38100" dir="2700000" algn="tl">
                    <a:srgbClr val="000000">
                      <a:alpha val="43137"/>
                    </a:srgbClr>
                  </a:outerShdw>
                </a:effectLst>
                <a:latin typeface="Century Gothic" panose="020B0502020202020204" pitchFamily="34" charset="0"/>
              </a:rPr>
              <a:t>2:</a:t>
            </a:r>
          </a:p>
          <a:p>
            <a:pPr marL="342900" indent="-342900">
              <a:lnSpc>
                <a:spcPct val="150000"/>
              </a:lnSpc>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rPr>
              <a:t>strategic issue </a:t>
            </a:r>
            <a:r>
              <a:rPr lang="en-US" sz="2000" dirty="0" smtClean="0">
                <a:solidFill>
                  <a:schemeClr val="bg1"/>
                </a:solidFill>
                <a:effectLst>
                  <a:outerShdw blurRad="38100" dist="38100" dir="2700000" algn="tl">
                    <a:srgbClr val="000000">
                      <a:alpha val="43137"/>
                    </a:srgbClr>
                  </a:outerShdw>
                </a:effectLst>
                <a:latin typeface="Century Gothic" panose="020B0502020202020204" pitchFamily="34" charset="0"/>
              </a:rPr>
              <a:t>3:</a:t>
            </a:r>
            <a:endParaRPr lang="en-US" sz="2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4" name="Rectangle 13"/>
          <p:cNvSpPr/>
          <p:nvPr/>
        </p:nvSpPr>
        <p:spPr>
          <a:xfrm>
            <a:off x="0" y="914400"/>
            <a:ext cx="10896600" cy="737061"/>
          </a:xfrm>
          <a:prstGeom prst="rect">
            <a:avLst/>
          </a:prstGeom>
          <a:noFill/>
        </p:spPr>
        <p:txBody>
          <a:bodyPr wrap="square">
            <a:spAutoFit/>
          </a:bodyPr>
          <a:lstStyle/>
          <a:p>
            <a:pPr>
              <a:lnSpc>
                <a:spcPct val="150000"/>
              </a:lnSpc>
            </a:pPr>
            <a:r>
              <a:rPr lang="en-US" sz="3200" b="1" dirty="0" smtClean="0">
                <a:solidFill>
                  <a:schemeClr val="bg1"/>
                </a:solidFill>
                <a:latin typeface="Century Gothic" panose="020B0502020202020204" pitchFamily="34" charset="0"/>
              </a:rPr>
              <a:t>Strategic Issue Survey:  </a:t>
            </a:r>
            <a:r>
              <a:rPr lang="en-US" sz="3200" b="1" dirty="0" smtClean="0">
                <a:solidFill>
                  <a:schemeClr val="accent6">
                    <a:lumMod val="75000"/>
                  </a:schemeClr>
                </a:solidFill>
                <a:latin typeface="Century Gothic" panose="020B0502020202020204" pitchFamily="34" charset="0"/>
              </a:rPr>
              <a:t>Results</a:t>
            </a:r>
            <a:endParaRPr lang="en-US" sz="20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68829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after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0-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par>
                              <p:cTn id="9" fill="hold">
                                <p:stCondLst>
                                  <p:cond delay="500"/>
                                </p:stCondLst>
                                <p:childTnLst>
                                  <p:par>
                                    <p:cTn id="10" presetID="2" presetClass="entr" presetSubtype="12" fill="hold" nodeType="afterEffect" p14:presetBounceEnd="4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0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40000">
                                          <p:cBhvr additive="base">
                                            <p:cTn id="18"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14:presetBounceEnd="40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40000">
                                          <p:cBhvr additive="base">
                                            <p:cTn id="24"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14:presetBounceEnd="40000">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14:bounceEnd="40000">
                                          <p:cBhvr additive="base">
                                            <p:cTn id="30"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14:presetBounceEnd="40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40000">
                                          <p:cBhvr additive="base">
                                            <p:cTn id="36"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14:presetBounceEnd="40000">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14:bounceEnd="40000">
                                          <p:cBhvr additive="base">
                                            <p:cTn id="42"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nodeType="clickEffect" p14:presetBounceEnd="40000">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14:bounceEnd="40000">
                                          <p:cBhvr additive="base">
                                            <p:cTn id="48"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14:presetBounceEnd="40000">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14:bounceEnd="40000">
                                          <p:cBhvr additive="base">
                                            <p:cTn id="54"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after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0-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0-#ppt_w/2"/>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4339650"/>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Strategic Issue Survey: </a:t>
            </a:r>
            <a:r>
              <a:rPr lang="en-US" sz="3200" b="1" dirty="0" smtClean="0">
                <a:solidFill>
                  <a:schemeClr val="accent6">
                    <a:lumMod val="75000"/>
                  </a:schemeClr>
                </a:solidFill>
                <a:latin typeface="Century Gothic" panose="020B0502020202020204" pitchFamily="34" charset="0"/>
              </a:rPr>
              <a:t>Themes</a:t>
            </a:r>
          </a:p>
          <a:p>
            <a:pPr>
              <a:lnSpc>
                <a:spcPct val="150000"/>
              </a:lnSpc>
            </a:pPr>
            <a:endParaRPr lang="en-US" sz="3200" b="1" dirty="0">
              <a:solidFill>
                <a:schemeClr val="bg1"/>
              </a:solidFill>
              <a:latin typeface="Century Gothic" panose="020B0502020202020204" pitchFamily="34" charset="0"/>
            </a:endParaRP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Revenue</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Controlling Expenses</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Infrastructure</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Roles &amp; Responsibilities/Service Structure</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Public Perception</a:t>
            </a:r>
            <a:endParaRPr lang="en-US" sz="2400"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grpSp>
        <p:nvGrpSpPr>
          <p:cNvPr id="15" name="Group 14"/>
          <p:cNvGrpSpPr/>
          <p:nvPr/>
        </p:nvGrpSpPr>
        <p:grpSpPr>
          <a:xfrm>
            <a:off x="410300" y="2103186"/>
            <a:ext cx="5310905" cy="4293458"/>
            <a:chOff x="410300" y="2103186"/>
            <a:chExt cx="5310905" cy="4293458"/>
          </a:xfrm>
        </p:grpSpPr>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99321">
              <a:off x="457399" y="2103186"/>
              <a:ext cx="4430684" cy="3424844"/>
            </a:xfrm>
            <a:prstGeom prst="rect">
              <a:avLst/>
            </a:prstGeom>
            <a:effectLst>
              <a:outerShdw blurRad="50800" dist="38100" dir="8100000" algn="tr" rotWithShape="0">
                <a:prstClr val="black">
                  <a:alpha val="40000"/>
                </a:prstClr>
              </a:outerShdw>
            </a:effectLst>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63442">
              <a:off x="701733" y="2891211"/>
              <a:ext cx="4430684" cy="3424844"/>
            </a:xfrm>
            <a:prstGeom prst="rect">
              <a:avLst/>
            </a:prstGeom>
            <a:effectLst>
              <a:outerShdw blurRad="50800" dist="38100" dir="8100000" algn="tr" rotWithShape="0">
                <a:prstClr val="black">
                  <a:alpha val="40000"/>
                </a:prstClr>
              </a:outerShdw>
            </a:effectLst>
          </p:spPr>
        </p:pic>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901658">
              <a:off x="1290521" y="2850124"/>
              <a:ext cx="4430684" cy="3424844"/>
            </a:xfrm>
            <a:prstGeom prst="rect">
              <a:avLst/>
            </a:prstGeom>
            <a:effectLst>
              <a:outerShdw blurRad="50800" dist="38100" dir="8100000" algn="tr" rotWithShape="0">
                <a:prstClr val="black">
                  <a:alpha val="40000"/>
                </a:prstClr>
              </a:outerShdw>
            </a:effectLst>
          </p:spPr>
        </p:pic>
        <p:pic>
          <p:nvPicPr>
            <p:cNvPr id="19" name="Picture 1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59944">
              <a:off x="534445" y="2920581"/>
              <a:ext cx="4430684" cy="3424844"/>
            </a:xfrm>
            <a:prstGeom prst="rect">
              <a:avLst/>
            </a:prstGeom>
            <a:effectLst>
              <a:outerShdw blurRad="50800" dist="38100" dir="8100000" algn="tr" rotWithShape="0">
                <a:prstClr val="black">
                  <a:alpha val="40000"/>
                </a:prstClr>
              </a:outerShdw>
            </a:effectLst>
          </p:spPr>
        </p:pic>
        <p:pic>
          <p:nvPicPr>
            <p:cNvPr id="20" name="Picture 1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378851">
              <a:off x="410300" y="2577272"/>
              <a:ext cx="4430684" cy="3424844"/>
            </a:xfrm>
            <a:prstGeom prst="rect">
              <a:avLst/>
            </a:prstGeom>
            <a:effectLst>
              <a:outerShdw blurRad="50800" dist="38100" dir="8100000" algn="tr" rotWithShape="0">
                <a:prstClr val="black">
                  <a:alpha val="40000"/>
                </a:prstClr>
              </a:outerShdw>
            </a:effectLst>
          </p:spPr>
        </p:pic>
        <p:pic>
          <p:nvPicPr>
            <p:cNvPr id="21" name="Picture 2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364074">
              <a:off x="549603" y="2739183"/>
              <a:ext cx="4430684" cy="3424844"/>
            </a:xfrm>
            <a:prstGeom prst="rect">
              <a:avLst/>
            </a:prstGeom>
            <a:effectLst>
              <a:outerShdw blurRad="50800" dist="38100" dir="8100000" algn="tr" rotWithShape="0">
                <a:prstClr val="black">
                  <a:alpha val="40000"/>
                </a:prstClr>
              </a:outerShdw>
            </a:effectLst>
          </p:spPr>
        </p:pic>
        <p:pic>
          <p:nvPicPr>
            <p:cNvPr id="22" name="Picture 2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21059102">
              <a:off x="545759" y="2840575"/>
              <a:ext cx="4430684" cy="3424844"/>
            </a:xfrm>
            <a:prstGeom prst="rect">
              <a:avLst/>
            </a:prstGeom>
            <a:effectLst>
              <a:outerShdw blurRad="50800" dist="38100" dir="8100000" algn="tr" rotWithShape="0">
                <a:prstClr val="black">
                  <a:alpha val="40000"/>
                </a:prstClr>
              </a:outerShdw>
            </a:effectLst>
          </p:spPr>
        </p:pic>
        <p:pic>
          <p:nvPicPr>
            <p:cNvPr id="23" name="Picture 2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46122">
              <a:off x="838200" y="2971800"/>
              <a:ext cx="4430684" cy="3424844"/>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278837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after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2412727653"/>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388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4400"/>
            <a:ext cx="9144000" cy="4339650"/>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Strategic Issue Themes</a:t>
            </a:r>
          </a:p>
          <a:p>
            <a:pPr>
              <a:lnSpc>
                <a:spcPct val="150000"/>
              </a:lnSpc>
            </a:pPr>
            <a:endParaRPr lang="en-US" sz="3200" b="1" dirty="0">
              <a:solidFill>
                <a:schemeClr val="bg1"/>
              </a:solidFill>
              <a:latin typeface="Century Gothic" panose="020B0502020202020204" pitchFamily="34" charset="0"/>
            </a:endParaRPr>
          </a:p>
          <a:p>
            <a:pPr marL="34290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Revenue</a:t>
            </a:r>
            <a:endParaRPr lang="en-US" sz="2400" dirty="0">
              <a:solidFill>
                <a:schemeClr val="bg1"/>
              </a:solidFill>
              <a:latin typeface="Century Gothic" panose="020B0502020202020204" pitchFamily="34" charset="0"/>
            </a:endParaRP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Controlling Expenses</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Infrastructure</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Roles &amp; Responsibilities/Service Structure</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Public Perception</a:t>
            </a:r>
            <a:endParaRPr lang="en-US" sz="2400" dirty="0">
              <a:solidFill>
                <a:schemeClr val="bg1"/>
              </a:solidFill>
              <a:latin typeface="Century Gothic" panose="020B0502020202020204"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2677656"/>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 </a:t>
            </a:r>
          </a:p>
          <a:p>
            <a:pPr>
              <a:lnSpc>
                <a:spcPct val="150000"/>
              </a:lnSpc>
            </a:pPr>
            <a:endParaRPr lang="en-US" sz="3200" b="1" dirty="0">
              <a:solidFill>
                <a:schemeClr val="bg1"/>
              </a:solidFill>
              <a:latin typeface="Century Gothic" panose="020B0502020202020204" pitchFamily="34" charset="0"/>
            </a:endParaRPr>
          </a:p>
          <a:p>
            <a:pPr marL="342900" indent="-342900">
              <a:lnSpc>
                <a:spcPct val="150000"/>
              </a:lnSpc>
              <a:buFont typeface="Arial" panose="020B0604020202020204" pitchFamily="34" charset="0"/>
              <a:buChar char="•"/>
            </a:pPr>
            <a:r>
              <a:rPr lang="en-US" sz="2400" dirty="0" smtClean="0">
                <a:solidFill>
                  <a:schemeClr val="accent6">
                    <a:lumMod val="75000"/>
                  </a:schemeClr>
                </a:solidFill>
                <a:latin typeface="Century Gothic" panose="020B0502020202020204" pitchFamily="34" charset="0"/>
              </a:rPr>
              <a:t>Revenue</a:t>
            </a:r>
            <a:endParaRPr lang="en-US" sz="2400" dirty="0">
              <a:solidFill>
                <a:schemeClr val="accent6">
                  <a:lumMod val="75000"/>
                </a:schemeClr>
              </a:solidFill>
              <a:latin typeface="Century Gothic" panose="020B0502020202020204" pitchFamily="34" charset="0"/>
            </a:endParaRPr>
          </a:p>
          <a:p>
            <a:pPr marL="342900" lvl="0" indent="-342900">
              <a:lnSpc>
                <a:spcPct val="150000"/>
              </a:lnSpc>
              <a:buFont typeface="Arial" panose="020B0604020202020204" pitchFamily="34" charset="0"/>
              <a:buChar char="•"/>
            </a:pPr>
            <a:r>
              <a:rPr lang="en-US" sz="2400" dirty="0" smtClean="0">
                <a:solidFill>
                  <a:schemeClr val="accent6">
                    <a:lumMod val="75000"/>
                  </a:schemeClr>
                </a:solidFill>
                <a:latin typeface="Century Gothic" panose="020B0502020202020204" pitchFamily="34" charset="0"/>
              </a:rPr>
              <a:t>Controlling Expenses</a:t>
            </a:r>
          </a:p>
        </p:txBody>
      </p:sp>
      <p:sp>
        <p:nvSpPr>
          <p:cNvPr id="8" name="TextBox 7"/>
          <p:cNvSpPr txBox="1"/>
          <p:nvPr/>
        </p:nvSpPr>
        <p:spPr>
          <a:xfrm>
            <a:off x="4038600" y="2743200"/>
            <a:ext cx="2819400" cy="461665"/>
          </a:xfrm>
          <a:prstGeom prst="rect">
            <a:avLst/>
          </a:prstGeom>
          <a:noFill/>
        </p:spPr>
        <p:txBody>
          <a:bodyPr wrap="square" rtlCol="0">
            <a:spAutoFit/>
          </a:bodyPr>
          <a:lstStyle/>
          <a:p>
            <a:r>
              <a:rPr lang="en-US" sz="2400" dirty="0">
                <a:solidFill>
                  <a:schemeClr val="accent6">
                    <a:lumMod val="75000"/>
                  </a:schemeClr>
                </a:solidFill>
                <a:latin typeface="Century Gothic" panose="020B0502020202020204" pitchFamily="34" charset="0"/>
              </a:rPr>
              <a:t>Budget</a:t>
            </a:r>
          </a:p>
        </p:txBody>
      </p:sp>
      <p:sp>
        <p:nvSpPr>
          <p:cNvPr id="9" name="Rounded Rectangle 8"/>
          <p:cNvSpPr/>
          <p:nvPr/>
        </p:nvSpPr>
        <p:spPr>
          <a:xfrm>
            <a:off x="304800" y="2362200"/>
            <a:ext cx="3657600" cy="1143000"/>
          </a:xfrm>
          <a:prstGeom prst="roundRect">
            <a:avLst/>
          </a:prstGeom>
          <a:solidFill>
            <a:srgbClr val="E46C0A">
              <a:alpha val="40000"/>
            </a:srgb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spTree>
    <p:extLst>
      <p:ext uri="{BB962C8B-B14F-4D97-AF65-F5344CB8AC3E}">
        <p14:creationId xmlns:p14="http://schemas.microsoft.com/office/powerpoint/2010/main" val="20338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4400"/>
            <a:ext cx="9144000" cy="2677656"/>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Strategic Issue Themes</a:t>
            </a:r>
          </a:p>
          <a:p>
            <a:pPr>
              <a:lnSpc>
                <a:spcPct val="150000"/>
              </a:lnSpc>
            </a:pPr>
            <a:endParaRPr lang="en-US" sz="3200" b="1" dirty="0" smtClean="0">
              <a:solidFill>
                <a:schemeClr val="bg1"/>
              </a:solidFill>
              <a:latin typeface="Century Gothic" panose="020B0502020202020204" pitchFamily="34" charset="0"/>
            </a:endParaRPr>
          </a:p>
          <a:p>
            <a:pPr marL="342900" indent="-342900">
              <a:lnSpc>
                <a:spcPct val="150000"/>
              </a:lnSpc>
              <a:buFont typeface="Arial" panose="020B0604020202020204" pitchFamily="34" charset="0"/>
              <a:buChar char="•"/>
            </a:pPr>
            <a:r>
              <a:rPr lang="en-US" sz="2400" dirty="0" smtClean="0">
                <a:latin typeface="Century Gothic" panose="020B0502020202020204" pitchFamily="34" charset="0"/>
              </a:rPr>
              <a:t> </a:t>
            </a:r>
          </a:p>
          <a:p>
            <a:pPr lvl="0">
              <a:lnSpc>
                <a:spcPct val="150000"/>
              </a:lnSpc>
            </a:pPr>
            <a:r>
              <a:rPr lang="en-US" sz="2400" dirty="0" smtClean="0">
                <a:solidFill>
                  <a:schemeClr val="bg1"/>
                </a:solidFill>
                <a:latin typeface="Century Gothic" panose="020B0502020202020204" pitchFamily="34" charset="0"/>
              </a:rPr>
              <a:t> </a:t>
            </a:r>
            <a:endParaRPr lang="en-US" sz="2400" dirty="0">
              <a:solidFill>
                <a:schemeClr val="bg1"/>
              </a:solidFill>
              <a:latin typeface="Century Gothic" panose="020B0502020202020204"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2677656"/>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 </a:t>
            </a:r>
          </a:p>
          <a:p>
            <a:pPr>
              <a:lnSpc>
                <a:spcPct val="150000"/>
              </a:lnSpc>
            </a:pPr>
            <a:endParaRPr lang="en-US" sz="3200" b="1" dirty="0">
              <a:latin typeface="Century Gothic" panose="020B0502020202020204" pitchFamily="34" charset="0"/>
            </a:endParaRPr>
          </a:p>
          <a:p>
            <a:pPr marL="342900" indent="-342900">
              <a:lnSpc>
                <a:spcPct val="150000"/>
              </a:lnSpc>
              <a:buFont typeface="Arial" panose="020B0604020202020204" pitchFamily="34" charset="0"/>
              <a:buChar char="•"/>
            </a:pPr>
            <a:r>
              <a:rPr lang="en-US" sz="2400" dirty="0" smtClean="0">
                <a:latin typeface="Century Gothic" panose="020B0502020202020204" pitchFamily="34" charset="0"/>
              </a:rPr>
              <a:t>Revenue</a:t>
            </a:r>
            <a:endParaRPr lang="en-US" sz="2400" dirty="0">
              <a:latin typeface="Century Gothic" panose="020B0502020202020204" pitchFamily="34" charset="0"/>
            </a:endParaRPr>
          </a:p>
          <a:p>
            <a:pPr marL="342900" lvl="0" indent="-342900">
              <a:lnSpc>
                <a:spcPct val="150000"/>
              </a:lnSpc>
              <a:buFont typeface="Arial" panose="020B0604020202020204" pitchFamily="34" charset="0"/>
              <a:buChar char="•"/>
            </a:pPr>
            <a:r>
              <a:rPr lang="en-US" sz="2400" dirty="0" smtClean="0">
                <a:latin typeface="Century Gothic" panose="020B0502020202020204" pitchFamily="34" charset="0"/>
              </a:rPr>
              <a:t>Controlling Expenses</a:t>
            </a:r>
          </a:p>
        </p:txBody>
      </p:sp>
      <p:sp>
        <p:nvSpPr>
          <p:cNvPr id="8" name="TextBox 7"/>
          <p:cNvSpPr txBox="1"/>
          <p:nvPr/>
        </p:nvSpPr>
        <p:spPr>
          <a:xfrm>
            <a:off x="4038600" y="2743200"/>
            <a:ext cx="2819400" cy="461665"/>
          </a:xfrm>
          <a:prstGeom prst="rect">
            <a:avLst/>
          </a:prstGeom>
          <a:noFill/>
        </p:spPr>
        <p:txBody>
          <a:bodyPr wrap="square" rtlCol="0">
            <a:spAutoFit/>
          </a:bodyPr>
          <a:lstStyle/>
          <a:p>
            <a:r>
              <a:rPr lang="en-US" sz="2400" dirty="0">
                <a:solidFill>
                  <a:schemeClr val="accent6">
                    <a:lumMod val="75000"/>
                  </a:schemeClr>
                </a:solidFill>
                <a:latin typeface="Century Gothic" panose="020B0502020202020204" pitchFamily="34" charset="0"/>
              </a:rPr>
              <a:t>Budget</a:t>
            </a:r>
          </a:p>
        </p:txBody>
      </p:sp>
      <p:sp>
        <p:nvSpPr>
          <p:cNvPr id="9" name="Rounded Rectangle 8"/>
          <p:cNvSpPr/>
          <p:nvPr/>
        </p:nvSpPr>
        <p:spPr>
          <a:xfrm>
            <a:off x="304800" y="2362200"/>
            <a:ext cx="3657600" cy="1143000"/>
          </a:xfrm>
          <a:prstGeom prst="roundRect">
            <a:avLst/>
          </a:prstGeom>
          <a:solidFill>
            <a:srgbClr val="E46C0A">
              <a:alpha val="40000"/>
            </a:srgb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sp>
        <p:nvSpPr>
          <p:cNvPr id="10" name="Rectangle 9"/>
          <p:cNvSpPr/>
          <p:nvPr/>
        </p:nvSpPr>
        <p:spPr>
          <a:xfrm>
            <a:off x="0" y="2641865"/>
            <a:ext cx="9144000" cy="576120"/>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Budget</a:t>
            </a:r>
            <a:endParaRPr lang="en-US" sz="2400" dirty="0">
              <a:solidFill>
                <a:schemeClr val="bg1"/>
              </a:solidFill>
              <a:latin typeface="Century Gothic" panose="020B0502020202020204" pitchFamily="34" charset="0"/>
            </a:endParaRPr>
          </a:p>
        </p:txBody>
      </p:sp>
      <p:sp>
        <p:nvSpPr>
          <p:cNvPr id="12" name="Rectangle 11"/>
          <p:cNvSpPr/>
          <p:nvPr/>
        </p:nvSpPr>
        <p:spPr>
          <a:xfrm>
            <a:off x="0" y="914400"/>
            <a:ext cx="9144000" cy="2677656"/>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 </a:t>
            </a:r>
          </a:p>
          <a:p>
            <a:pPr>
              <a:lnSpc>
                <a:spcPct val="150000"/>
              </a:lnSpc>
            </a:pPr>
            <a:endParaRPr lang="en-US" sz="3200" b="1" dirty="0" smtClean="0">
              <a:solidFill>
                <a:schemeClr val="bg1"/>
              </a:solidFill>
              <a:latin typeface="Century Gothic" panose="020B0502020202020204" pitchFamily="34" charset="0"/>
            </a:endParaRPr>
          </a:p>
          <a:p>
            <a:pPr marL="342900" indent="-342900">
              <a:lnSpc>
                <a:spcPct val="150000"/>
              </a:lnSpc>
              <a:buFont typeface="Arial" panose="020B0604020202020204" pitchFamily="34" charset="0"/>
              <a:buChar char="•"/>
            </a:pPr>
            <a:r>
              <a:rPr lang="en-US" sz="2400" dirty="0" smtClean="0">
                <a:solidFill>
                  <a:schemeClr val="accent6">
                    <a:lumMod val="75000"/>
                  </a:schemeClr>
                </a:solidFill>
                <a:latin typeface="Century Gothic" panose="020B0502020202020204" pitchFamily="34" charset="0"/>
              </a:rPr>
              <a:t>Revenue</a:t>
            </a:r>
            <a:endParaRPr lang="en-US" sz="2400" dirty="0">
              <a:solidFill>
                <a:schemeClr val="accent6">
                  <a:lumMod val="75000"/>
                </a:schemeClr>
              </a:solidFill>
              <a:latin typeface="Century Gothic" panose="020B0502020202020204" pitchFamily="34" charset="0"/>
            </a:endParaRPr>
          </a:p>
          <a:p>
            <a:pPr marL="342900" lvl="0" indent="-342900">
              <a:lnSpc>
                <a:spcPct val="150000"/>
              </a:lnSpc>
              <a:buFont typeface="Arial" panose="020B0604020202020204" pitchFamily="34" charset="0"/>
              <a:buChar char="•"/>
            </a:pPr>
            <a:r>
              <a:rPr lang="en-US" sz="2400" dirty="0" smtClean="0">
                <a:solidFill>
                  <a:schemeClr val="accent6">
                    <a:lumMod val="75000"/>
                  </a:schemeClr>
                </a:solidFill>
                <a:latin typeface="Century Gothic" panose="020B0502020202020204" pitchFamily="34" charset="0"/>
              </a:rPr>
              <a:t>Controlling Expenses</a:t>
            </a:r>
            <a:endParaRPr lang="en-US" sz="2400" dirty="0">
              <a:solidFill>
                <a:schemeClr val="accent6">
                  <a:lumMod val="75000"/>
                </a:schemeClr>
              </a:solidFill>
              <a:latin typeface="Century Gothic" panose="020B0502020202020204" pitchFamily="34" charset="0"/>
            </a:endParaRPr>
          </a:p>
        </p:txBody>
      </p:sp>
      <p:sp>
        <p:nvSpPr>
          <p:cNvPr id="13" name="Rectangle 12"/>
          <p:cNvSpPr/>
          <p:nvPr/>
        </p:nvSpPr>
        <p:spPr>
          <a:xfrm>
            <a:off x="0" y="914400"/>
            <a:ext cx="9144000" cy="4339650"/>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 </a:t>
            </a:r>
          </a:p>
          <a:p>
            <a:pPr>
              <a:lnSpc>
                <a:spcPct val="150000"/>
              </a:lnSpc>
            </a:pPr>
            <a:r>
              <a:rPr lang="en-US" sz="3200" b="1" dirty="0" smtClean="0">
                <a:solidFill>
                  <a:schemeClr val="bg1"/>
                </a:solidFill>
                <a:latin typeface="Century Gothic" panose="020B0502020202020204" pitchFamily="34" charset="0"/>
              </a:rPr>
              <a:t> </a:t>
            </a:r>
          </a:p>
          <a:p>
            <a:pPr>
              <a:lnSpc>
                <a:spcPct val="150000"/>
              </a:lnSpc>
            </a:pPr>
            <a:endParaRPr lang="en-US" sz="2400" dirty="0" smtClean="0">
              <a:solidFill>
                <a:schemeClr val="accent6">
                  <a:lumMod val="75000"/>
                </a:schemeClr>
              </a:solidFill>
              <a:latin typeface="Century Gothic" panose="020B0502020202020204" pitchFamily="34" charset="0"/>
            </a:endParaRPr>
          </a:p>
          <a:p>
            <a:pPr lvl="0">
              <a:lnSpc>
                <a:spcPct val="150000"/>
              </a:lnSpc>
            </a:pPr>
            <a:endParaRPr lang="en-US" sz="2400" dirty="0" smtClean="0">
              <a:solidFill>
                <a:schemeClr val="bg1"/>
              </a:solidFill>
              <a:latin typeface="Century Gothic" panose="020B0502020202020204" pitchFamily="34" charset="0"/>
            </a:endParaRP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Infrastructure</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Roles &amp; Responsibilities/Service Structure</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Public Perception</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7428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0-ppt_w/2"/>
                                          </p:val>
                                        </p:tav>
                                      </p:tavLst>
                                    </p:anim>
                                    <p:anim calcmode="lin" valueType="num">
                                      <p:cBhvr additive="base">
                                        <p:cTn id="7" dur="500"/>
                                        <p:tgtEl>
                                          <p:spTgt spid="9"/>
                                        </p:tgtEl>
                                        <p:attrNameLst>
                                          <p:attrName>ppt_y</p:attrName>
                                        </p:attrNameLst>
                                      </p:cBhvr>
                                      <p:tavLst>
                                        <p:tav tm="0">
                                          <p:val>
                                            <p:strVal val="ppt_y"/>
                                          </p:val>
                                        </p:tav>
                                        <p:tav tm="100000">
                                          <p:val>
                                            <p:strVal val="ppt_y"/>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0-ppt_w/2"/>
                                          </p:val>
                                        </p:tav>
                                      </p:tavLst>
                                    </p:anim>
                                    <p:anim calcmode="lin" valueType="num">
                                      <p:cBhvr additive="base">
                                        <p:cTn id="11" dur="500"/>
                                        <p:tgtEl>
                                          <p:spTgt spid="8"/>
                                        </p:tgtEl>
                                        <p:attrNameLst>
                                          <p:attrName>ppt_y</p:attrName>
                                        </p:attrNameLst>
                                      </p:cBhvr>
                                      <p:tavLst>
                                        <p:tav tm="0">
                                          <p:val>
                                            <p:strVal val="ppt_y"/>
                                          </p:val>
                                        </p:tav>
                                        <p:tav tm="100000">
                                          <p:val>
                                            <p:strVal val="ppt_y"/>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8" fill="hold" grpId="0" nodeType="with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0-ppt_w/2"/>
                                          </p:val>
                                        </p:tav>
                                      </p:tavLst>
                                    </p:anim>
                                    <p:anim calcmode="lin" valueType="num">
                                      <p:cBhvr additive="base">
                                        <p:cTn id="15" dur="500"/>
                                        <p:tgtEl>
                                          <p:spTgt spid="12"/>
                                        </p:tgtEl>
                                        <p:attrNameLst>
                                          <p:attrName>ppt_y</p:attrName>
                                        </p:attrNameLst>
                                      </p:cBhvr>
                                      <p:tavLst>
                                        <p:tav tm="0">
                                          <p:val>
                                            <p:strVal val="ppt_y"/>
                                          </p:val>
                                        </p:tav>
                                        <p:tav tm="100000">
                                          <p:val>
                                            <p:strVal val="ppt_y"/>
                                          </p:val>
                                        </p:tav>
                                      </p:tavLst>
                                    </p:anim>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64" presetClass="path" presetSubtype="0" accel="50000" decel="50000" fill="hold" grpId="0" nodeType="withEffect">
                                  <p:stCondLst>
                                    <p:cond delay="0"/>
                                  </p:stCondLst>
                                  <p:childTnLst>
                                    <p:animMotion origin="layout" path="M 0 1.48148E-6 L 0 -0.03866 " pathEditMode="relative" rAng="0" ptsTypes="AA">
                                      <p:cBhvr>
                                        <p:cTn id="22" dur="500" fill="hold"/>
                                        <p:tgtEl>
                                          <p:spTgt spid="1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4400"/>
            <a:ext cx="9144000" cy="737061"/>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Strategic Issue Themes</a:t>
            </a:r>
            <a:endParaRPr lang="en-US" sz="2400" dirty="0">
              <a:solidFill>
                <a:schemeClr val="bg1"/>
              </a:solidFill>
              <a:latin typeface="Century Gothic" panose="020B0502020202020204"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pic>
        <p:nvPicPr>
          <p:cNvPr id="11" name="Picture 10"/>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sp>
        <p:nvSpPr>
          <p:cNvPr id="10" name="Rectangle 9"/>
          <p:cNvSpPr/>
          <p:nvPr/>
        </p:nvSpPr>
        <p:spPr>
          <a:xfrm>
            <a:off x="0" y="2641865"/>
            <a:ext cx="9144000" cy="576120"/>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Budget</a:t>
            </a:r>
            <a:endParaRPr lang="en-US" sz="2400" dirty="0">
              <a:solidFill>
                <a:schemeClr val="bg1"/>
              </a:solidFill>
              <a:latin typeface="Century Gothic" panose="020B0502020202020204" pitchFamily="34" charset="0"/>
            </a:endParaRPr>
          </a:p>
        </p:txBody>
      </p:sp>
      <p:sp>
        <p:nvSpPr>
          <p:cNvPr id="14" name="Rectangle 13"/>
          <p:cNvSpPr/>
          <p:nvPr/>
        </p:nvSpPr>
        <p:spPr>
          <a:xfrm>
            <a:off x="0" y="3198674"/>
            <a:ext cx="9144000" cy="1754326"/>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Infrastructure</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Roles &amp; Responsibilities/Service Structure</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Public Perception</a:t>
            </a:r>
            <a:endParaRPr lang="en-US" sz="2400" dirty="0">
              <a:solidFill>
                <a:schemeClr val="bg1"/>
              </a:solidFill>
              <a:latin typeface="Century Gothic" panose="020B0502020202020204" pitchFamily="34" charset="0"/>
            </a:endParaRPr>
          </a:p>
        </p:txBody>
      </p:sp>
      <p:sp>
        <p:nvSpPr>
          <p:cNvPr id="15" name="Rectangle 14"/>
          <p:cNvSpPr/>
          <p:nvPr/>
        </p:nvSpPr>
        <p:spPr>
          <a:xfrm>
            <a:off x="0" y="914400"/>
            <a:ext cx="9144000" cy="737061"/>
          </a:xfrm>
          <a:prstGeom prst="rect">
            <a:avLst/>
          </a:prstGeom>
        </p:spPr>
        <p:txBody>
          <a:bodyPr wrap="square">
            <a:spAutoFit/>
          </a:bodyPr>
          <a:lstStyle/>
          <a:p>
            <a:pPr>
              <a:lnSpc>
                <a:spcPct val="150000"/>
              </a:lnSpc>
            </a:pPr>
            <a:r>
              <a:rPr lang="en-US" sz="3200" b="1" dirty="0" smtClean="0">
                <a:solidFill>
                  <a:schemeClr val="bg1"/>
                </a:solidFill>
                <a:latin typeface="Century Gothic" panose="020B0502020202020204" pitchFamily="34" charset="0"/>
              </a:rPr>
              <a:t>2014 Grant County Strategic Plan</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2138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0-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5970865"/>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Budget </a:t>
            </a:r>
            <a:r>
              <a:rPr lang="en-US" sz="3200" b="1" dirty="0" smtClean="0">
                <a:solidFill>
                  <a:schemeClr val="accent6">
                    <a:lumMod val="75000"/>
                  </a:schemeClr>
                </a:solidFill>
                <a:latin typeface="Century Gothic" panose="020B0502020202020204" pitchFamily="34" charset="0"/>
              </a:rPr>
              <a:t>(Revenue + Controlling Expenses)</a:t>
            </a:r>
            <a:endParaRPr lang="en-US" sz="3200" b="1" dirty="0">
              <a:solidFill>
                <a:schemeClr val="accent6">
                  <a:lumMod val="75000"/>
                </a:schemeClr>
              </a:solidFill>
              <a:latin typeface="Century Gothic" panose="020B0502020202020204" pitchFamily="34" charset="0"/>
            </a:endParaRPr>
          </a:p>
          <a:p>
            <a:r>
              <a:rPr lang="en-US" sz="2000" b="1" dirty="0">
                <a:solidFill>
                  <a:schemeClr val="bg1"/>
                </a:solidFill>
                <a:latin typeface="Century Gothic" panose="020B0502020202020204" pitchFamily="34" charset="0"/>
              </a:rPr>
              <a:t>Goal 1:  Maximize All Revenue Sources</a:t>
            </a:r>
          </a:p>
          <a:p>
            <a:r>
              <a:rPr lang="en-US" sz="2000" dirty="0">
                <a:solidFill>
                  <a:schemeClr val="bg1"/>
                </a:solidFill>
                <a:latin typeface="Century Gothic" panose="020B0502020202020204" pitchFamily="34" charset="0"/>
              </a:rPr>
              <a:t>It was shared among the board members that the County should make all attempts to maximize all sources of revenue coming in. </a:t>
            </a:r>
            <a:endParaRPr lang="en-US" sz="2000" dirty="0" smtClean="0">
              <a:solidFill>
                <a:schemeClr val="bg1"/>
              </a:solidFill>
              <a:latin typeface="Century Gothic" panose="020B0502020202020204" pitchFamily="34" charset="0"/>
            </a:endParaRPr>
          </a:p>
          <a:p>
            <a:endParaRPr lang="en-US" sz="2400" dirty="0">
              <a:solidFill>
                <a:schemeClr val="bg1"/>
              </a:solidFill>
              <a:latin typeface="Century Gothic" panose="020B0502020202020204" pitchFamily="34" charset="0"/>
            </a:endParaRPr>
          </a:p>
          <a:p>
            <a:pPr marL="342900" indent="-342900">
              <a:buFont typeface="Arial" panose="020B0604020202020204" pitchFamily="34" charset="0"/>
              <a:buChar char="•"/>
            </a:pPr>
            <a:r>
              <a:rPr lang="en-US" sz="2000" b="1" dirty="0" smtClean="0">
                <a:solidFill>
                  <a:schemeClr val="bg1"/>
                </a:solidFill>
                <a:latin typeface="Century Gothic" panose="020B0502020202020204" pitchFamily="34" charset="0"/>
              </a:rPr>
              <a:t>Strategy 1A:  Hire a Professional Administrator </a:t>
            </a: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Description</a:t>
            </a:r>
            <a:r>
              <a:rPr lang="en-US" sz="2000" dirty="0" smtClean="0">
                <a:solidFill>
                  <a:schemeClr val="bg1"/>
                </a:solidFill>
                <a:latin typeface="Century Gothic" panose="020B0502020202020204" pitchFamily="34" charset="0"/>
              </a:rPr>
              <a:t>:  To oversee </a:t>
            </a:r>
            <a:r>
              <a:rPr lang="en-US" sz="2000" dirty="0">
                <a:solidFill>
                  <a:schemeClr val="bg1"/>
                </a:solidFill>
                <a:latin typeface="Century Gothic" panose="020B0502020202020204" pitchFamily="34" charset="0"/>
              </a:rPr>
              <a:t>the financial operations of departments and identify opportunities that would increase revenue.  </a:t>
            </a:r>
            <a:endParaRPr lang="en-US" sz="2000" dirty="0" smtClean="0">
              <a:solidFill>
                <a:schemeClr val="bg1"/>
              </a:solidFill>
              <a:latin typeface="Century Gothic" panose="020B0502020202020204" pitchFamily="34" charset="0"/>
            </a:endParaRPr>
          </a:p>
          <a:p>
            <a:pPr marL="800100" lvl="1" indent="-342900">
              <a:buFont typeface="Arial" panose="020B0604020202020204" pitchFamily="34" charset="0"/>
              <a:buChar char="•"/>
            </a:pPr>
            <a:endParaRPr lang="en-US" sz="2000" dirty="0" smtClean="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Barriers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Finding </a:t>
            </a:r>
            <a:r>
              <a:rPr lang="en-US" sz="2000" dirty="0">
                <a:solidFill>
                  <a:schemeClr val="bg1"/>
                </a:solidFill>
                <a:latin typeface="Century Gothic" panose="020B0502020202020204" pitchFamily="34" charset="0"/>
              </a:rPr>
              <a:t>enough money to pay an administrator and acquiring enough votes on the Grant County Board to make the </a:t>
            </a:r>
            <a:r>
              <a:rPr lang="en-US" sz="2000" dirty="0" smtClean="0">
                <a:solidFill>
                  <a:schemeClr val="bg1"/>
                </a:solidFill>
                <a:latin typeface="Century Gothic" panose="020B0502020202020204" pitchFamily="34" charset="0"/>
              </a:rPr>
              <a:t>change.</a:t>
            </a:r>
          </a:p>
          <a:p>
            <a:pPr marL="800100" lvl="1" indent="-342900">
              <a:buFont typeface="Arial" panose="020B0604020202020204" pitchFamily="34" charset="0"/>
              <a:buChar char="•"/>
            </a:pPr>
            <a:endParaRPr lang="en-US" sz="2000" dirty="0" smtClean="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First </a:t>
            </a:r>
            <a:r>
              <a:rPr lang="en-US" sz="2000" u="sng" dirty="0">
                <a:solidFill>
                  <a:schemeClr val="bg1"/>
                </a:solidFill>
                <a:latin typeface="Century Gothic" panose="020B0502020202020204" pitchFamily="34" charset="0"/>
              </a:rPr>
              <a:t>Steps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Developing </a:t>
            </a:r>
            <a:r>
              <a:rPr lang="en-US" sz="2000" dirty="0">
                <a:solidFill>
                  <a:schemeClr val="bg1"/>
                </a:solidFill>
                <a:latin typeface="Century Gothic" panose="020B0502020202020204" pitchFamily="34" charset="0"/>
              </a:rPr>
              <a:t>a job description, finding monies within the budget to pay for the position, and looking at other examples of professional administrators.</a:t>
            </a:r>
          </a:p>
          <a:p>
            <a:pPr marL="342900" lvl="0" indent="-342900">
              <a:lnSpc>
                <a:spcPct val="150000"/>
              </a:lnSpc>
              <a:buFont typeface="Arial" panose="020B0604020202020204" pitchFamily="34" charset="0"/>
              <a:buChar char="•"/>
            </a:pPr>
            <a:endParaRPr lang="en-US" sz="2000"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clrChange>
              <a:clrFrom>
                <a:srgbClr val="6296C1"/>
              </a:clrFrom>
              <a:clrTo>
                <a:srgbClr val="6296C1">
                  <a:alpha val="0"/>
                </a:srgbClr>
              </a:clrTo>
            </a:clrChang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spTree>
    <p:extLst>
      <p:ext uri="{BB962C8B-B14F-4D97-AF65-F5344CB8AC3E}">
        <p14:creationId xmlns:p14="http://schemas.microsoft.com/office/powerpoint/2010/main" val="189797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58963"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3" name="Rounded Rectangle 2"/>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19444" y="1560576"/>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37891" y="810171"/>
            <a:ext cx="1219200" cy="307777"/>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3199640" y="4482602"/>
            <a:ext cx="1219200" cy="523220"/>
          </a:xfrm>
          <a:prstGeom prst="rect">
            <a:avLst/>
          </a:prstGeom>
          <a:noFill/>
          <a:ln>
            <a:noFill/>
          </a:ln>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841304" y="3087468"/>
            <a:ext cx="1473896"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4" name="Oval 23"/>
          <p:cNvSpPr/>
          <p:nvPr/>
        </p:nvSpPr>
        <p:spPr>
          <a:xfrm>
            <a:off x="4114800" y="268052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22294" y="3087469"/>
            <a:ext cx="1219200"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4" name="Rounded Rectangle 33"/>
          <p:cNvSpPr/>
          <p:nvPr/>
        </p:nvSpPr>
        <p:spPr>
          <a:xfrm>
            <a:off x="76200" y="25917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40" name="Rounded Rectangle 39"/>
          <p:cNvSpPr/>
          <p:nvPr/>
        </p:nvSpPr>
        <p:spPr>
          <a:xfrm>
            <a:off x="7543800" y="2590800"/>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37" name="Rectangle 36"/>
          <p:cNvSpPr/>
          <p:nvPr/>
        </p:nvSpPr>
        <p:spPr>
          <a:xfrm>
            <a:off x="0" y="-214532"/>
            <a:ext cx="10591800" cy="27432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2">
                    <a:lumMod val="50000"/>
                  </a:schemeClr>
                </a:solidFill>
                <a:latin typeface="Century Gothic" pitchFamily="34" charset="0"/>
              </a:rPr>
              <a:t>v</a:t>
            </a:r>
            <a:r>
              <a:rPr lang="en-US" sz="1400" dirty="0" smtClean="0">
                <a:solidFill>
                  <a:schemeClr val="bg2">
                    <a:lumMod val="50000"/>
                  </a:schemeClr>
                </a:solidFill>
                <a:latin typeface="Century Gothic" pitchFamily="34" charset="0"/>
              </a:rPr>
              <a:t>alues &amp; mission</a:t>
            </a:r>
            <a:endParaRPr lang="en-US" sz="1400" dirty="0">
              <a:solidFill>
                <a:schemeClr val="bg2">
                  <a:lumMod val="50000"/>
                </a:schemeClr>
              </a:solidFill>
              <a:latin typeface="Century Gothic" pitchFamily="34" charset="0"/>
            </a:endParaRPr>
          </a:p>
        </p:txBody>
      </p:sp>
      <p:sp>
        <p:nvSpPr>
          <p:cNvPr id="43" name="Rectangle 42"/>
          <p:cNvSpPr/>
          <p:nvPr/>
        </p:nvSpPr>
        <p:spPr>
          <a:xfrm>
            <a:off x="-25400" y="4343400"/>
            <a:ext cx="10591800" cy="27432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133600" y="152400"/>
            <a:ext cx="5257800" cy="6553200"/>
          </a:xfrm>
          <a:prstGeom prst="roundRect">
            <a:avLst>
              <a:gd name="adj" fmla="val 5997"/>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438400" y="304800"/>
            <a:ext cx="4800600" cy="2308324"/>
          </a:xfrm>
          <a:prstGeom prst="rect">
            <a:avLst/>
          </a:prstGeom>
          <a:noFill/>
        </p:spPr>
        <p:txBody>
          <a:bodyPr wrap="square" rtlCol="0">
            <a:spAutoFit/>
          </a:bodyPr>
          <a:lstStyle/>
          <a:p>
            <a:r>
              <a:rPr lang="en-US" sz="2400" dirty="0" smtClean="0">
                <a:solidFill>
                  <a:schemeClr val="bg1"/>
                </a:solidFill>
                <a:latin typeface="Century Gothic" pitchFamily="34" charset="0"/>
              </a:rPr>
              <a:t>This is </a:t>
            </a:r>
            <a:r>
              <a:rPr lang="en-US" sz="2400" dirty="0" smtClean="0">
                <a:solidFill>
                  <a:srgbClr val="FFC000"/>
                </a:solidFill>
                <a:latin typeface="Century Gothic" pitchFamily="34" charset="0"/>
              </a:rPr>
              <a:t>Your</a:t>
            </a:r>
            <a:r>
              <a:rPr lang="en-US" sz="2400" dirty="0" smtClean="0">
                <a:solidFill>
                  <a:schemeClr val="bg1"/>
                </a:solidFill>
                <a:latin typeface="Century Gothic" pitchFamily="34" charset="0"/>
              </a:rPr>
              <a:t> Strategic Plan</a:t>
            </a:r>
            <a:endParaRPr lang="en-US" sz="2400" dirty="0">
              <a:solidFill>
                <a:schemeClr val="bg1"/>
              </a:solidFill>
              <a:latin typeface="Century Gothic" pitchFamily="34" charset="0"/>
            </a:endParaRPr>
          </a:p>
          <a:p>
            <a:endParaRPr lang="en-US" sz="2400" dirty="0" smtClean="0">
              <a:solidFill>
                <a:schemeClr val="bg1"/>
              </a:solidFill>
              <a:latin typeface="Century Gothic" pitchFamily="34" charset="0"/>
            </a:endParaRPr>
          </a:p>
          <a:p>
            <a:r>
              <a:rPr lang="en-US" sz="2400" dirty="0" smtClean="0">
                <a:solidFill>
                  <a:schemeClr val="bg1"/>
                </a:solidFill>
                <a:latin typeface="Century Gothic" pitchFamily="34" charset="0"/>
              </a:rPr>
              <a:t>The purpose of the Strategic Plan is to figure out what is important and what to do about it.</a:t>
            </a:r>
          </a:p>
        </p:txBody>
      </p:sp>
    </p:spTree>
    <p:extLst>
      <p:ext uri="{BB962C8B-B14F-4D97-AF65-F5344CB8AC3E}">
        <p14:creationId xmlns:p14="http://schemas.microsoft.com/office/powerpoint/2010/main" val="162556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5509200"/>
          </a:xfrm>
          <a:prstGeom prst="rect">
            <a:avLst/>
          </a:prstGeom>
        </p:spPr>
        <p:txBody>
          <a:bodyPr wrap="square">
            <a:spAutoFit/>
          </a:bodyPr>
          <a:lstStyle/>
          <a:p>
            <a:pPr lvl="0">
              <a:lnSpc>
                <a:spcPct val="150000"/>
              </a:lnSpc>
            </a:pPr>
            <a:r>
              <a:rPr lang="en-US" sz="3200" b="1" dirty="0">
                <a:solidFill>
                  <a:schemeClr val="bg1"/>
                </a:solidFill>
                <a:latin typeface="Century Gothic" panose="020B0502020202020204" pitchFamily="34" charset="0"/>
              </a:rPr>
              <a:t>Budget </a:t>
            </a:r>
            <a:r>
              <a:rPr lang="en-US" sz="3200" b="1" dirty="0">
                <a:solidFill>
                  <a:schemeClr val="accent6">
                    <a:lumMod val="75000"/>
                  </a:schemeClr>
                </a:solidFill>
                <a:latin typeface="Century Gothic" panose="020B0502020202020204" pitchFamily="34" charset="0"/>
              </a:rPr>
              <a:t>(Revenue + Controlling Expenses)</a:t>
            </a:r>
          </a:p>
          <a:p>
            <a:r>
              <a:rPr lang="en-US" sz="2000" b="1" dirty="0" smtClean="0">
                <a:solidFill>
                  <a:schemeClr val="bg1"/>
                </a:solidFill>
                <a:latin typeface="Century Gothic" panose="020B0502020202020204" pitchFamily="34" charset="0"/>
              </a:rPr>
              <a:t>Goal 2:</a:t>
            </a:r>
            <a:r>
              <a:rPr lang="en-US" sz="2000" b="1" dirty="0">
                <a:solidFill>
                  <a:schemeClr val="bg1"/>
                </a:solidFill>
                <a:latin typeface="Century Gothic" panose="020B0502020202020204" pitchFamily="34" charset="0"/>
              </a:rPr>
              <a:t>  </a:t>
            </a:r>
            <a:r>
              <a:rPr lang="en-US" sz="2000" b="1" dirty="0" smtClean="0">
                <a:solidFill>
                  <a:schemeClr val="bg1"/>
                </a:solidFill>
                <a:latin typeface="Century Gothic" panose="020B0502020202020204" pitchFamily="34" charset="0"/>
              </a:rPr>
              <a:t>Create </a:t>
            </a:r>
            <a:r>
              <a:rPr lang="en-US" sz="2000" b="1" dirty="0">
                <a:solidFill>
                  <a:schemeClr val="bg1"/>
                </a:solidFill>
                <a:latin typeface="Century Gothic" panose="020B0502020202020204" pitchFamily="34" charset="0"/>
              </a:rPr>
              <a:t>a Business-Friendly Atmosphere</a:t>
            </a:r>
          </a:p>
          <a:p>
            <a:r>
              <a:rPr lang="en-US" sz="2000" dirty="0">
                <a:solidFill>
                  <a:schemeClr val="bg1"/>
                </a:solidFill>
                <a:latin typeface="Century Gothic" panose="020B0502020202020204" pitchFamily="34" charset="0"/>
              </a:rPr>
              <a:t>Committee members identified a common need to retain and attract businesses in Grant County.  </a:t>
            </a:r>
            <a:endParaRPr lang="en-US" sz="2000" dirty="0" smtClean="0">
              <a:solidFill>
                <a:schemeClr val="bg1"/>
              </a:solidFill>
              <a:latin typeface="Century Gothic" panose="020B0502020202020204" pitchFamily="34" charset="0"/>
            </a:endParaRPr>
          </a:p>
          <a:p>
            <a:endParaRPr lang="en-US" sz="2400" u="sng" dirty="0">
              <a:solidFill>
                <a:schemeClr val="bg1"/>
              </a:solidFill>
              <a:latin typeface="Century Gothic" panose="020B0502020202020204" pitchFamily="34" charset="0"/>
            </a:endParaRPr>
          </a:p>
          <a:p>
            <a:pPr marL="342900" indent="-342900">
              <a:buFont typeface="Arial" panose="020B0604020202020204" pitchFamily="34" charset="0"/>
              <a:buChar char="•"/>
            </a:pPr>
            <a:r>
              <a:rPr lang="en-US" sz="2000" b="1" dirty="0" smtClean="0">
                <a:solidFill>
                  <a:schemeClr val="bg1"/>
                </a:solidFill>
                <a:latin typeface="Century Gothic" panose="020B0502020202020204" pitchFamily="34" charset="0"/>
              </a:rPr>
              <a:t>Strategy 2A: Grant </a:t>
            </a:r>
            <a:r>
              <a:rPr lang="en-US" sz="2000" b="1" dirty="0">
                <a:solidFill>
                  <a:schemeClr val="bg1"/>
                </a:solidFill>
                <a:latin typeface="Century Gothic" panose="020B0502020202020204" pitchFamily="34" charset="0"/>
              </a:rPr>
              <a:t>County “Buys Local”</a:t>
            </a: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Description</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To lead </a:t>
            </a:r>
            <a:r>
              <a:rPr lang="en-US" sz="2000" dirty="0">
                <a:solidFill>
                  <a:schemeClr val="bg1"/>
                </a:solidFill>
                <a:latin typeface="Century Gothic" panose="020B0502020202020204" pitchFamily="34" charset="0"/>
              </a:rPr>
              <a:t>by example by giving preference to local vendors</a:t>
            </a:r>
            <a:r>
              <a:rPr lang="en-US" sz="2000" dirty="0" smtClean="0">
                <a:solidFill>
                  <a:schemeClr val="bg1"/>
                </a:solidFill>
                <a:latin typeface="Century Gothic" panose="020B0502020202020204" pitchFamily="34" charset="0"/>
              </a:rPr>
              <a:t>.</a:t>
            </a:r>
          </a:p>
          <a:p>
            <a:pPr marL="800100" lvl="1" indent="-342900">
              <a:buFont typeface="Arial" panose="020B0604020202020204" pitchFamily="34" charset="0"/>
              <a:buChar char="•"/>
            </a:pPr>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Barriers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The perceived </a:t>
            </a:r>
            <a:r>
              <a:rPr lang="en-US" sz="2000" dirty="0">
                <a:solidFill>
                  <a:schemeClr val="bg1"/>
                </a:solidFill>
                <a:latin typeface="Century Gothic" panose="020B0502020202020204" pitchFamily="34" charset="0"/>
              </a:rPr>
              <a:t>and </a:t>
            </a:r>
            <a:r>
              <a:rPr lang="en-US" sz="2000" dirty="0" smtClean="0">
                <a:solidFill>
                  <a:schemeClr val="bg1"/>
                </a:solidFill>
                <a:latin typeface="Century Gothic" panose="020B0502020202020204" pitchFamily="34" charset="0"/>
              </a:rPr>
              <a:t>actual </a:t>
            </a:r>
            <a:r>
              <a:rPr lang="en-US" sz="2000" dirty="0">
                <a:solidFill>
                  <a:schemeClr val="bg1"/>
                </a:solidFill>
                <a:latin typeface="Century Gothic" panose="020B0502020202020204" pitchFamily="34" charset="0"/>
              </a:rPr>
              <a:t>availability of goods and </a:t>
            </a:r>
            <a:r>
              <a:rPr lang="en-US" sz="2000" dirty="0" smtClean="0">
                <a:solidFill>
                  <a:schemeClr val="bg1"/>
                </a:solidFill>
                <a:latin typeface="Century Gothic" panose="020B0502020202020204" pitchFamily="34" charset="0"/>
              </a:rPr>
              <a:t>services.</a:t>
            </a:r>
          </a:p>
          <a:p>
            <a:pPr marL="800100" lvl="1" indent="-342900">
              <a:buFont typeface="Arial" panose="020B0604020202020204" pitchFamily="34" charset="0"/>
              <a:buChar char="•"/>
            </a:pPr>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First Steps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To develop </a:t>
            </a:r>
            <a:r>
              <a:rPr lang="en-US" sz="2000" dirty="0">
                <a:solidFill>
                  <a:schemeClr val="bg1"/>
                </a:solidFill>
                <a:latin typeface="Century Gothic" panose="020B0502020202020204" pitchFamily="34" charset="0"/>
              </a:rPr>
              <a:t>a “buy </a:t>
            </a:r>
            <a:r>
              <a:rPr lang="en-US" sz="2000" dirty="0" smtClean="0">
                <a:solidFill>
                  <a:schemeClr val="bg1"/>
                </a:solidFill>
                <a:latin typeface="Century Gothic" panose="020B0502020202020204" pitchFamily="34" charset="0"/>
              </a:rPr>
              <a:t>local preference” </a:t>
            </a:r>
            <a:r>
              <a:rPr lang="en-US" sz="2000" dirty="0">
                <a:solidFill>
                  <a:schemeClr val="bg1"/>
                </a:solidFill>
                <a:latin typeface="Century Gothic" panose="020B0502020202020204" pitchFamily="34" charset="0"/>
              </a:rPr>
              <a:t>policy for Grant County government that requires initial contact for pricing to be </a:t>
            </a:r>
            <a:r>
              <a:rPr lang="en-US" sz="2000" dirty="0" smtClean="0">
                <a:solidFill>
                  <a:schemeClr val="bg1"/>
                </a:solidFill>
                <a:latin typeface="Century Gothic" panose="020B0502020202020204" pitchFamily="34" charset="0"/>
              </a:rPr>
              <a:t>“local”.</a:t>
            </a:r>
          </a:p>
          <a:p>
            <a:pPr lvl="1"/>
            <a:endParaRPr lang="en-US"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4982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5816977"/>
          </a:xfrm>
          <a:prstGeom prst="rect">
            <a:avLst/>
          </a:prstGeom>
        </p:spPr>
        <p:txBody>
          <a:bodyPr wrap="square">
            <a:spAutoFit/>
          </a:bodyPr>
          <a:lstStyle/>
          <a:p>
            <a:pPr lvl="0">
              <a:lnSpc>
                <a:spcPct val="150000"/>
              </a:lnSpc>
            </a:pPr>
            <a:r>
              <a:rPr lang="en-US" sz="3200" b="1" dirty="0">
                <a:solidFill>
                  <a:schemeClr val="bg1"/>
                </a:solidFill>
                <a:latin typeface="Century Gothic" panose="020B0502020202020204" pitchFamily="34" charset="0"/>
              </a:rPr>
              <a:t>Budget </a:t>
            </a:r>
            <a:r>
              <a:rPr lang="en-US" sz="3200" b="1" dirty="0">
                <a:solidFill>
                  <a:schemeClr val="accent6">
                    <a:lumMod val="75000"/>
                  </a:schemeClr>
                </a:solidFill>
                <a:latin typeface="Century Gothic" panose="020B0502020202020204" pitchFamily="34" charset="0"/>
              </a:rPr>
              <a:t>(Revenue + Controlling Expenses)</a:t>
            </a:r>
          </a:p>
          <a:p>
            <a:r>
              <a:rPr lang="en-US" sz="2000" b="1" dirty="0" smtClean="0">
                <a:solidFill>
                  <a:schemeClr val="bg1"/>
                </a:solidFill>
                <a:latin typeface="Century Gothic" panose="020B0502020202020204" pitchFamily="34" charset="0"/>
              </a:rPr>
              <a:t>Goal 2:</a:t>
            </a:r>
            <a:r>
              <a:rPr lang="en-US" sz="2000" b="1" dirty="0">
                <a:solidFill>
                  <a:schemeClr val="bg1"/>
                </a:solidFill>
                <a:latin typeface="Century Gothic" panose="020B0502020202020204" pitchFamily="34" charset="0"/>
              </a:rPr>
              <a:t>  </a:t>
            </a:r>
            <a:r>
              <a:rPr lang="en-US" sz="2000" b="1" dirty="0" smtClean="0">
                <a:solidFill>
                  <a:schemeClr val="bg1"/>
                </a:solidFill>
                <a:latin typeface="Century Gothic" panose="020B0502020202020204" pitchFamily="34" charset="0"/>
              </a:rPr>
              <a:t>Create </a:t>
            </a:r>
            <a:r>
              <a:rPr lang="en-US" sz="2000" b="1" dirty="0">
                <a:solidFill>
                  <a:schemeClr val="bg1"/>
                </a:solidFill>
                <a:latin typeface="Century Gothic" panose="020B0502020202020204" pitchFamily="34" charset="0"/>
              </a:rPr>
              <a:t>a Business-Friendly Atmosphere</a:t>
            </a:r>
          </a:p>
          <a:p>
            <a:r>
              <a:rPr lang="en-US" sz="2000" dirty="0">
                <a:solidFill>
                  <a:schemeClr val="bg1"/>
                </a:solidFill>
                <a:latin typeface="Century Gothic" panose="020B0502020202020204" pitchFamily="34" charset="0"/>
              </a:rPr>
              <a:t>Committee members identified a common need to retain and attract businesses in Grant County.  </a:t>
            </a:r>
            <a:endParaRPr lang="en-US" sz="2000" dirty="0" smtClean="0">
              <a:solidFill>
                <a:schemeClr val="bg1"/>
              </a:solidFill>
              <a:latin typeface="Century Gothic" panose="020B0502020202020204" pitchFamily="34" charset="0"/>
            </a:endParaRPr>
          </a:p>
          <a:p>
            <a:endParaRPr lang="en-US" sz="2400" u="sng" dirty="0">
              <a:solidFill>
                <a:schemeClr val="bg1"/>
              </a:solidFill>
              <a:latin typeface="Century Gothic" panose="020B0502020202020204" pitchFamily="34" charset="0"/>
            </a:endParaRPr>
          </a:p>
          <a:p>
            <a:pPr marL="342900" lvl="0" indent="-342900">
              <a:buFont typeface="Arial" panose="020B0604020202020204" pitchFamily="34" charset="0"/>
              <a:buChar char="•"/>
            </a:pPr>
            <a:r>
              <a:rPr lang="en-US" sz="2000" b="1" dirty="0" smtClean="0">
                <a:solidFill>
                  <a:schemeClr val="bg1"/>
                </a:solidFill>
                <a:latin typeface="Century Gothic" panose="020B0502020202020204" pitchFamily="34" charset="0"/>
              </a:rPr>
              <a:t>Strategy 2B:  Work </a:t>
            </a:r>
            <a:r>
              <a:rPr lang="en-US" sz="2000" b="1" dirty="0">
                <a:solidFill>
                  <a:schemeClr val="bg1"/>
                </a:solidFill>
                <a:latin typeface="Century Gothic" panose="020B0502020202020204" pitchFamily="34" charset="0"/>
              </a:rPr>
              <a:t>With Agencies </a:t>
            </a:r>
            <a:r>
              <a:rPr lang="en-US" sz="2000" b="1" dirty="0" smtClean="0">
                <a:solidFill>
                  <a:schemeClr val="bg1"/>
                </a:solidFill>
                <a:latin typeface="Century Gothic" panose="020B0502020202020204" pitchFamily="34" charset="0"/>
              </a:rPr>
              <a:t>and Organizations </a:t>
            </a:r>
            <a:r>
              <a:rPr lang="en-US" sz="2000" b="1" dirty="0">
                <a:solidFill>
                  <a:schemeClr val="bg1"/>
                </a:solidFill>
                <a:latin typeface="Century Gothic" panose="020B0502020202020204" pitchFamily="34" charset="0"/>
              </a:rPr>
              <a:t>to Attract, Retain, and Expand </a:t>
            </a:r>
            <a:r>
              <a:rPr lang="en-US" sz="2000" b="1" dirty="0" smtClean="0">
                <a:solidFill>
                  <a:schemeClr val="bg1"/>
                </a:solidFill>
                <a:latin typeface="Century Gothic" panose="020B0502020202020204" pitchFamily="34" charset="0"/>
              </a:rPr>
              <a:t>Businesses</a:t>
            </a: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Description</a:t>
            </a:r>
            <a:r>
              <a:rPr lang="en-US" sz="2000" dirty="0">
                <a:solidFill>
                  <a:schemeClr val="bg1"/>
                </a:solidFill>
                <a:latin typeface="Century Gothic" panose="020B0502020202020204" pitchFamily="34" charset="0"/>
              </a:rPr>
              <a:t>:  G</a:t>
            </a:r>
            <a:r>
              <a:rPr lang="en-US" sz="2000" dirty="0" smtClean="0">
                <a:solidFill>
                  <a:schemeClr val="bg1"/>
                </a:solidFill>
                <a:latin typeface="Century Gothic" panose="020B0502020202020204" pitchFamily="34" charset="0"/>
              </a:rPr>
              <a:t>row </a:t>
            </a:r>
            <a:r>
              <a:rPr lang="en-US" sz="2000" dirty="0">
                <a:solidFill>
                  <a:schemeClr val="bg1"/>
                </a:solidFill>
                <a:latin typeface="Century Gothic" panose="020B0502020202020204" pitchFamily="34" charset="0"/>
              </a:rPr>
              <a:t>revenue by increasing number of jobs and population in Grant County.  </a:t>
            </a:r>
            <a:endParaRPr lang="en-US" sz="2000" dirty="0" smtClean="0">
              <a:solidFill>
                <a:schemeClr val="bg1"/>
              </a:solidFill>
              <a:latin typeface="Century Gothic" panose="020B0502020202020204" pitchFamily="34" charset="0"/>
            </a:endParaRPr>
          </a:p>
          <a:p>
            <a:pPr lvl="1"/>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Barriers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Government </a:t>
            </a:r>
            <a:r>
              <a:rPr lang="en-US" sz="2000" dirty="0">
                <a:solidFill>
                  <a:schemeClr val="bg1"/>
                </a:solidFill>
                <a:latin typeface="Century Gothic" panose="020B0502020202020204" pitchFamily="34" charset="0"/>
              </a:rPr>
              <a:t>tends to have “strings attached” when working with businesses</a:t>
            </a:r>
            <a:r>
              <a:rPr lang="en-US" sz="2000" dirty="0" smtClean="0">
                <a:solidFill>
                  <a:schemeClr val="bg1"/>
                </a:solidFill>
                <a:latin typeface="Century Gothic" panose="020B0502020202020204" pitchFamily="34" charset="0"/>
              </a:rPr>
              <a:t>.</a:t>
            </a:r>
          </a:p>
          <a:p>
            <a:pPr lvl="1"/>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First Steps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Continue </a:t>
            </a:r>
            <a:r>
              <a:rPr lang="en-US" sz="2000" dirty="0">
                <a:solidFill>
                  <a:schemeClr val="bg1"/>
                </a:solidFill>
                <a:latin typeface="Century Gothic" panose="020B0502020202020204" pitchFamily="34" charset="0"/>
              </a:rPr>
              <a:t>to support the efforts of Grant County Economic Development Corporation, UW Extension, Southwest Community Action Program, and Workforce Development Board to attract, retain, and expand businesses</a:t>
            </a:r>
            <a:r>
              <a:rPr lang="en-US" sz="2000" dirty="0" smtClean="0">
                <a:solidFill>
                  <a:schemeClr val="bg1"/>
                </a:solidFill>
                <a:latin typeface="Century Gothic" panose="020B0502020202020204" pitchFamily="34" charset="0"/>
              </a:rPr>
              <a:t>.</a:t>
            </a:r>
            <a:endParaRPr lang="en-US"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9707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4585871"/>
          </a:xfrm>
          <a:prstGeom prst="rect">
            <a:avLst/>
          </a:prstGeom>
        </p:spPr>
        <p:txBody>
          <a:bodyPr wrap="square">
            <a:spAutoFit/>
          </a:bodyPr>
          <a:lstStyle/>
          <a:p>
            <a:pPr lvl="0">
              <a:lnSpc>
                <a:spcPct val="150000"/>
              </a:lnSpc>
            </a:pPr>
            <a:r>
              <a:rPr lang="en-US" sz="3200" b="1" dirty="0">
                <a:solidFill>
                  <a:schemeClr val="bg1"/>
                </a:solidFill>
                <a:latin typeface="Century Gothic" panose="020B0502020202020204" pitchFamily="34" charset="0"/>
              </a:rPr>
              <a:t>Budget </a:t>
            </a:r>
            <a:r>
              <a:rPr lang="en-US" sz="3200" b="1" dirty="0">
                <a:solidFill>
                  <a:schemeClr val="accent6">
                    <a:lumMod val="75000"/>
                  </a:schemeClr>
                </a:solidFill>
                <a:latin typeface="Century Gothic" panose="020B0502020202020204" pitchFamily="34" charset="0"/>
              </a:rPr>
              <a:t>(Revenue + Controlling Expenses)</a:t>
            </a:r>
          </a:p>
          <a:p>
            <a:r>
              <a:rPr lang="en-US" sz="2000" b="1" dirty="0" smtClean="0">
                <a:solidFill>
                  <a:schemeClr val="bg1"/>
                </a:solidFill>
                <a:latin typeface="Century Gothic" panose="020B0502020202020204" pitchFamily="34" charset="0"/>
              </a:rPr>
              <a:t>Goal 3:</a:t>
            </a:r>
            <a:r>
              <a:rPr lang="en-US" sz="2000" b="1" dirty="0">
                <a:solidFill>
                  <a:schemeClr val="bg1"/>
                </a:solidFill>
                <a:latin typeface="Century Gothic" panose="020B0502020202020204" pitchFamily="34" charset="0"/>
              </a:rPr>
              <a:t>  </a:t>
            </a:r>
            <a:r>
              <a:rPr lang="en-US" sz="2000" b="1" dirty="0" smtClean="0">
                <a:solidFill>
                  <a:schemeClr val="bg1"/>
                </a:solidFill>
                <a:latin typeface="Century Gothic" panose="020B0502020202020204" pitchFamily="34" charset="0"/>
              </a:rPr>
              <a:t>Control Expenses </a:t>
            </a:r>
          </a:p>
          <a:p>
            <a:r>
              <a:rPr lang="en-US" sz="2000" dirty="0" smtClean="0">
                <a:solidFill>
                  <a:schemeClr val="bg1"/>
                </a:solidFill>
                <a:latin typeface="Century Gothic" panose="020B0502020202020204" pitchFamily="34" charset="0"/>
              </a:rPr>
              <a:t>Committee </a:t>
            </a:r>
            <a:r>
              <a:rPr lang="en-US" sz="2000" dirty="0">
                <a:solidFill>
                  <a:schemeClr val="bg1"/>
                </a:solidFill>
                <a:latin typeface="Century Gothic" panose="020B0502020202020204" pitchFamily="34" charset="0"/>
              </a:rPr>
              <a:t>members identified a common need to </a:t>
            </a:r>
            <a:r>
              <a:rPr lang="en-US" sz="2000" dirty="0" smtClean="0">
                <a:solidFill>
                  <a:schemeClr val="bg1"/>
                </a:solidFill>
                <a:latin typeface="Century Gothic" panose="020B0502020202020204" pitchFamily="34" charset="0"/>
              </a:rPr>
              <a:t>control expenses and look for efficiencies in materials, labor, and space.</a:t>
            </a:r>
          </a:p>
          <a:p>
            <a:endParaRPr lang="en-US" sz="2400" u="sng" dirty="0">
              <a:solidFill>
                <a:schemeClr val="bg1"/>
              </a:solidFill>
              <a:latin typeface="Century Gothic" panose="020B0502020202020204" pitchFamily="34" charset="0"/>
            </a:endParaRPr>
          </a:p>
          <a:p>
            <a:pPr marL="342900" lvl="0" indent="-342900">
              <a:buFont typeface="Arial" panose="020B0604020202020204" pitchFamily="34" charset="0"/>
              <a:buChar char="•"/>
            </a:pPr>
            <a:r>
              <a:rPr lang="en-US" sz="2000" b="1" dirty="0" smtClean="0">
                <a:solidFill>
                  <a:schemeClr val="bg1"/>
                </a:solidFill>
                <a:latin typeface="Century Gothic" panose="020B0502020202020204" pitchFamily="34" charset="0"/>
              </a:rPr>
              <a:t>Strategy 3A:  Lean Government Approach to Management</a:t>
            </a: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Description</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Make a concerted effort to identify areas of collaboration and consolidation</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to improve efficiencies.</a:t>
            </a:r>
          </a:p>
          <a:p>
            <a:pPr lvl="1"/>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Barriers</a:t>
            </a:r>
            <a:r>
              <a:rPr lang="en-US" sz="2000" dirty="0">
                <a:solidFill>
                  <a:schemeClr val="bg1"/>
                </a:solidFill>
                <a:latin typeface="Century Gothic" panose="020B0502020202020204" pitchFamily="34" charset="0"/>
              </a:rPr>
              <a:t>:  R</a:t>
            </a:r>
            <a:r>
              <a:rPr lang="en-US" sz="2000" dirty="0" smtClean="0">
                <a:solidFill>
                  <a:schemeClr val="bg1"/>
                </a:solidFill>
                <a:latin typeface="Century Gothic" panose="020B0502020202020204" pitchFamily="34" charset="0"/>
              </a:rPr>
              <a:t>eluctance to share.</a:t>
            </a:r>
          </a:p>
          <a:p>
            <a:pPr lvl="1"/>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First Steps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Provide Lean Government training to department heads.</a:t>
            </a:r>
            <a:endParaRPr lang="en-US"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6798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6" name="Rectangle 5"/>
          <p:cNvSpPr/>
          <p:nvPr/>
        </p:nvSpPr>
        <p:spPr>
          <a:xfrm>
            <a:off x="0" y="914400"/>
            <a:ext cx="9144000" cy="6124754"/>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Infrastructure</a:t>
            </a:r>
            <a:endParaRPr lang="en-US" sz="3200" b="1" dirty="0">
              <a:solidFill>
                <a:schemeClr val="accent6">
                  <a:lumMod val="75000"/>
                </a:schemeClr>
              </a:solidFill>
              <a:latin typeface="Century Gothic" panose="020B0502020202020204" pitchFamily="34" charset="0"/>
            </a:endParaRPr>
          </a:p>
          <a:p>
            <a:r>
              <a:rPr lang="en-US" sz="2000" b="1" dirty="0" smtClean="0">
                <a:solidFill>
                  <a:schemeClr val="bg1"/>
                </a:solidFill>
                <a:latin typeface="Century Gothic" panose="020B0502020202020204" pitchFamily="34" charset="0"/>
              </a:rPr>
              <a:t>Goal 4:</a:t>
            </a:r>
            <a:r>
              <a:rPr lang="en-US" sz="2000" b="1" dirty="0">
                <a:solidFill>
                  <a:schemeClr val="bg1"/>
                </a:solidFill>
                <a:latin typeface="Century Gothic" panose="020B0502020202020204" pitchFamily="34" charset="0"/>
              </a:rPr>
              <a:t>  </a:t>
            </a:r>
            <a:r>
              <a:rPr lang="en-US" sz="2000" b="1" dirty="0" smtClean="0">
                <a:solidFill>
                  <a:schemeClr val="bg1"/>
                </a:solidFill>
                <a:latin typeface="Century Gothic" panose="020B0502020202020204" pitchFamily="34" charset="0"/>
              </a:rPr>
              <a:t>Building Plan for the Future</a:t>
            </a:r>
          </a:p>
          <a:p>
            <a:r>
              <a:rPr lang="en-US" sz="2000" dirty="0" smtClean="0">
                <a:solidFill>
                  <a:schemeClr val="bg1"/>
                </a:solidFill>
                <a:latin typeface="Century Gothic" panose="020B0502020202020204" pitchFamily="34" charset="0"/>
              </a:rPr>
              <a:t>Committee </a:t>
            </a:r>
            <a:r>
              <a:rPr lang="en-US" sz="2000" dirty="0">
                <a:solidFill>
                  <a:schemeClr val="bg1"/>
                </a:solidFill>
                <a:latin typeface="Century Gothic" panose="020B0502020202020204" pitchFamily="34" charset="0"/>
              </a:rPr>
              <a:t>members identified a common need to </a:t>
            </a:r>
            <a:r>
              <a:rPr lang="en-US" sz="2000" dirty="0" smtClean="0">
                <a:solidFill>
                  <a:schemeClr val="bg1"/>
                </a:solidFill>
                <a:latin typeface="Century Gothic" panose="020B0502020202020204" pitchFamily="34" charset="0"/>
              </a:rPr>
              <a:t>develop a comprehensive building master plan that would take into account all existing facilities and services and any future facilities and services.</a:t>
            </a:r>
          </a:p>
          <a:p>
            <a:endParaRPr lang="en-US" sz="2400" u="sng" dirty="0">
              <a:solidFill>
                <a:schemeClr val="bg1"/>
              </a:solidFill>
              <a:latin typeface="Century Gothic" panose="020B0502020202020204" pitchFamily="34" charset="0"/>
            </a:endParaRPr>
          </a:p>
          <a:p>
            <a:pPr marL="342900" lvl="0" indent="-342900">
              <a:buFont typeface="Arial" panose="020B0604020202020204" pitchFamily="34" charset="0"/>
              <a:buChar char="•"/>
            </a:pPr>
            <a:r>
              <a:rPr lang="en-US" sz="2000" b="1" dirty="0" smtClean="0">
                <a:solidFill>
                  <a:schemeClr val="bg1"/>
                </a:solidFill>
                <a:latin typeface="Century Gothic" panose="020B0502020202020204" pitchFamily="34" charset="0"/>
              </a:rPr>
              <a:t>Strategy 4A:  Develop a Master Plan</a:t>
            </a: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Description</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Consider existing building studies and look at the “big picture” to allow for the most efficient and appropriate use of space, funds, and services.</a:t>
            </a:r>
          </a:p>
          <a:p>
            <a:pPr lvl="1"/>
            <a:endParaRPr lang="en-US"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Barriers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Costs of hiring a consultant; perceived issues with parking; security concerns; resistance to change from staff; political tension among County Board members.</a:t>
            </a:r>
          </a:p>
          <a:p>
            <a:pPr lvl="1"/>
            <a:endParaRPr lang="en-US"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First Steps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Hire a consultant who has experience with both government facility master planning and public services in Wisconsin to facilitate a process that will result in an action plan.</a:t>
            </a:r>
            <a:endParaRPr lang="en-US"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4779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6" name="Rectangle 5"/>
          <p:cNvSpPr/>
          <p:nvPr/>
        </p:nvSpPr>
        <p:spPr>
          <a:xfrm>
            <a:off x="0" y="914400"/>
            <a:ext cx="9144000" cy="4278094"/>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Infrastructure</a:t>
            </a:r>
            <a:endParaRPr lang="en-US" sz="3200" b="1" dirty="0">
              <a:solidFill>
                <a:schemeClr val="accent6">
                  <a:lumMod val="75000"/>
                </a:schemeClr>
              </a:solidFill>
              <a:latin typeface="Century Gothic" panose="020B0502020202020204" pitchFamily="34" charset="0"/>
            </a:endParaRPr>
          </a:p>
          <a:p>
            <a:r>
              <a:rPr lang="en-US" sz="2000" b="1" dirty="0" smtClean="0">
                <a:solidFill>
                  <a:schemeClr val="bg1"/>
                </a:solidFill>
                <a:latin typeface="Century Gothic" panose="020B0502020202020204" pitchFamily="34" charset="0"/>
              </a:rPr>
              <a:t>Goal 5:</a:t>
            </a:r>
            <a:r>
              <a:rPr lang="en-US" sz="2000" b="1" dirty="0">
                <a:solidFill>
                  <a:schemeClr val="bg1"/>
                </a:solidFill>
                <a:latin typeface="Century Gothic" panose="020B0502020202020204" pitchFamily="34" charset="0"/>
              </a:rPr>
              <a:t>  </a:t>
            </a:r>
            <a:r>
              <a:rPr lang="en-US" sz="2000" b="1" dirty="0" smtClean="0">
                <a:solidFill>
                  <a:schemeClr val="bg1"/>
                </a:solidFill>
                <a:latin typeface="Century Gothic" panose="020B0502020202020204" pitchFamily="34" charset="0"/>
              </a:rPr>
              <a:t>Maintain County Transportation System</a:t>
            </a:r>
          </a:p>
          <a:p>
            <a:r>
              <a:rPr lang="en-US" sz="2000" dirty="0" smtClean="0">
                <a:solidFill>
                  <a:schemeClr val="bg1"/>
                </a:solidFill>
                <a:latin typeface="Century Gothic" panose="020B0502020202020204" pitchFamily="34" charset="0"/>
              </a:rPr>
              <a:t>Committee </a:t>
            </a:r>
            <a:r>
              <a:rPr lang="en-US" sz="2000" dirty="0">
                <a:solidFill>
                  <a:schemeClr val="bg1"/>
                </a:solidFill>
                <a:latin typeface="Century Gothic" panose="020B0502020202020204" pitchFamily="34" charset="0"/>
              </a:rPr>
              <a:t>members identified a common need to </a:t>
            </a:r>
            <a:r>
              <a:rPr lang="en-US" sz="2000" dirty="0" smtClean="0">
                <a:solidFill>
                  <a:schemeClr val="bg1"/>
                </a:solidFill>
                <a:latin typeface="Century Gothic" panose="020B0502020202020204" pitchFamily="34" charset="0"/>
              </a:rPr>
              <a:t>maintain “access” and “standards” of County roads and bridges.</a:t>
            </a:r>
          </a:p>
          <a:p>
            <a:endParaRPr lang="en-US" sz="2400" u="sng" dirty="0">
              <a:solidFill>
                <a:schemeClr val="bg1"/>
              </a:solidFill>
              <a:latin typeface="Century Gothic" panose="020B0502020202020204" pitchFamily="34" charset="0"/>
            </a:endParaRPr>
          </a:p>
          <a:p>
            <a:pPr marL="342900" lvl="0" indent="-342900">
              <a:buFont typeface="Arial" panose="020B0604020202020204" pitchFamily="34" charset="0"/>
              <a:buChar char="•"/>
            </a:pPr>
            <a:r>
              <a:rPr lang="en-US" sz="2000" b="1" dirty="0" smtClean="0">
                <a:solidFill>
                  <a:schemeClr val="bg1"/>
                </a:solidFill>
                <a:latin typeface="Century Gothic" panose="020B0502020202020204" pitchFamily="34" charset="0"/>
              </a:rPr>
              <a:t>Strategy 5A:  Maintain Funding &amp; Controlling Costs</a:t>
            </a: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Description</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Provide adequate funding for transportation projects to assure high-quality standards.</a:t>
            </a:r>
          </a:p>
          <a:p>
            <a:pPr lvl="1"/>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Barriers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Increased costs of labor and materials.</a:t>
            </a:r>
          </a:p>
          <a:p>
            <a:pPr marL="800100" lvl="1" indent="-342900">
              <a:buFont typeface="Arial" panose="020B0604020202020204" pitchFamily="34" charset="0"/>
              <a:buChar char="•"/>
            </a:pPr>
            <a:endParaRPr lang="en-US" sz="2000" u="sng"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First Steps</a:t>
            </a:r>
            <a:r>
              <a:rPr lang="en-US" sz="2000" dirty="0">
                <a:solidFill>
                  <a:schemeClr val="bg1"/>
                </a:solidFill>
                <a:latin typeface="Century Gothic" panose="020B0502020202020204" pitchFamily="34" charset="0"/>
              </a:rPr>
              <a:t>:  Lean Government training for Highway Department.</a:t>
            </a:r>
          </a:p>
        </p:txBody>
      </p:sp>
    </p:spTree>
    <p:extLst>
      <p:ext uri="{BB962C8B-B14F-4D97-AF65-F5344CB8AC3E}">
        <p14:creationId xmlns:p14="http://schemas.microsoft.com/office/powerpoint/2010/main" val="30911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6" name="Rectangle 5"/>
          <p:cNvSpPr/>
          <p:nvPr/>
        </p:nvSpPr>
        <p:spPr>
          <a:xfrm>
            <a:off x="0" y="914400"/>
            <a:ext cx="9144000" cy="4893647"/>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Infrastructure</a:t>
            </a:r>
            <a:endParaRPr lang="en-US" sz="3200" b="1" dirty="0">
              <a:solidFill>
                <a:schemeClr val="accent6">
                  <a:lumMod val="75000"/>
                </a:schemeClr>
              </a:solidFill>
              <a:latin typeface="Century Gothic" panose="020B0502020202020204" pitchFamily="34" charset="0"/>
            </a:endParaRPr>
          </a:p>
          <a:p>
            <a:r>
              <a:rPr lang="en-US" sz="2000" b="1" dirty="0" smtClean="0">
                <a:solidFill>
                  <a:schemeClr val="bg1"/>
                </a:solidFill>
                <a:latin typeface="Century Gothic" panose="020B0502020202020204" pitchFamily="34" charset="0"/>
              </a:rPr>
              <a:t>Goal 5:</a:t>
            </a:r>
            <a:r>
              <a:rPr lang="en-US" sz="2000" b="1" dirty="0">
                <a:solidFill>
                  <a:schemeClr val="bg1"/>
                </a:solidFill>
                <a:latin typeface="Century Gothic" panose="020B0502020202020204" pitchFamily="34" charset="0"/>
              </a:rPr>
              <a:t>  </a:t>
            </a:r>
            <a:r>
              <a:rPr lang="en-US" sz="2000" b="1" dirty="0" smtClean="0">
                <a:solidFill>
                  <a:schemeClr val="bg1"/>
                </a:solidFill>
                <a:latin typeface="Century Gothic" panose="020B0502020202020204" pitchFamily="34" charset="0"/>
              </a:rPr>
              <a:t>Maintain County Transportation System</a:t>
            </a:r>
          </a:p>
          <a:p>
            <a:r>
              <a:rPr lang="en-US" sz="2000" dirty="0" smtClean="0">
                <a:solidFill>
                  <a:schemeClr val="bg1"/>
                </a:solidFill>
                <a:latin typeface="Century Gothic" panose="020B0502020202020204" pitchFamily="34" charset="0"/>
              </a:rPr>
              <a:t>Committee </a:t>
            </a:r>
            <a:r>
              <a:rPr lang="en-US" sz="2000" dirty="0">
                <a:solidFill>
                  <a:schemeClr val="bg1"/>
                </a:solidFill>
                <a:latin typeface="Century Gothic" panose="020B0502020202020204" pitchFamily="34" charset="0"/>
              </a:rPr>
              <a:t>members identified a common need to </a:t>
            </a:r>
            <a:r>
              <a:rPr lang="en-US" sz="2000" dirty="0" smtClean="0">
                <a:solidFill>
                  <a:schemeClr val="bg1"/>
                </a:solidFill>
                <a:latin typeface="Century Gothic" panose="020B0502020202020204" pitchFamily="34" charset="0"/>
              </a:rPr>
              <a:t>maintain “access” and “standards” of County roads and bridges.</a:t>
            </a:r>
          </a:p>
          <a:p>
            <a:endParaRPr lang="en-US" sz="2400" u="sng" dirty="0">
              <a:solidFill>
                <a:schemeClr val="bg1"/>
              </a:solidFill>
              <a:latin typeface="Century Gothic" panose="020B0502020202020204" pitchFamily="34" charset="0"/>
            </a:endParaRPr>
          </a:p>
          <a:p>
            <a:pPr marL="342900" lvl="0" indent="-342900">
              <a:buFont typeface="Arial" panose="020B0604020202020204" pitchFamily="34" charset="0"/>
              <a:buChar char="•"/>
            </a:pPr>
            <a:r>
              <a:rPr lang="en-US" sz="2000" b="1" dirty="0" smtClean="0">
                <a:solidFill>
                  <a:schemeClr val="bg1"/>
                </a:solidFill>
                <a:latin typeface="Century Gothic" panose="020B0502020202020204" pitchFamily="34" charset="0"/>
              </a:rPr>
              <a:t>Strategy 5B:  Mitigate Negative Impacts of Implements of Husbandry</a:t>
            </a: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Description</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Coordinate the adoption and enforcement of Implements of Husbandry (IOH) Ordinances in Grant County among all jurisdictions.</a:t>
            </a:r>
          </a:p>
          <a:p>
            <a:pPr lvl="1"/>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Barriers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Political, technical, and legal complexities.</a:t>
            </a:r>
          </a:p>
          <a:p>
            <a:pPr lvl="1"/>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First Steps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Work with local units of government to adopt the Grant County IOH Ordinance. </a:t>
            </a:r>
            <a:endParaRPr lang="en-US"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8181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fade">
                                      <p:cBhvr>
                                        <p:cTn id="2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6" name="Rectangle 5"/>
          <p:cNvSpPr/>
          <p:nvPr/>
        </p:nvSpPr>
        <p:spPr>
          <a:xfrm>
            <a:off x="0" y="914400"/>
            <a:ext cx="9144000" cy="5201424"/>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Roles &amp; Responsibilities/Service Structure</a:t>
            </a:r>
            <a:endParaRPr lang="en-US" sz="3200" b="1" dirty="0">
              <a:solidFill>
                <a:schemeClr val="accent6">
                  <a:lumMod val="75000"/>
                </a:schemeClr>
              </a:solidFill>
              <a:latin typeface="Century Gothic" panose="020B0502020202020204" pitchFamily="34" charset="0"/>
            </a:endParaRPr>
          </a:p>
          <a:p>
            <a:r>
              <a:rPr lang="en-US" sz="2000" b="1" dirty="0" smtClean="0">
                <a:solidFill>
                  <a:schemeClr val="bg1"/>
                </a:solidFill>
                <a:latin typeface="Century Gothic" panose="020B0502020202020204" pitchFamily="34" charset="0"/>
              </a:rPr>
              <a:t>Goal 6:</a:t>
            </a:r>
            <a:r>
              <a:rPr lang="en-US" sz="2000" b="1" dirty="0">
                <a:solidFill>
                  <a:schemeClr val="bg1"/>
                </a:solidFill>
                <a:latin typeface="Century Gothic" panose="020B0502020202020204" pitchFamily="34" charset="0"/>
              </a:rPr>
              <a:t>  </a:t>
            </a:r>
            <a:r>
              <a:rPr lang="en-US" sz="2000" b="1" dirty="0" smtClean="0">
                <a:solidFill>
                  <a:schemeClr val="bg1"/>
                </a:solidFill>
                <a:latin typeface="Century Gothic" panose="020B0502020202020204" pitchFamily="34" charset="0"/>
              </a:rPr>
              <a:t>Identify Possible Efficiencies with Service Structure</a:t>
            </a:r>
          </a:p>
          <a:p>
            <a:r>
              <a:rPr lang="en-US" sz="2000" dirty="0" smtClean="0">
                <a:solidFill>
                  <a:schemeClr val="bg1"/>
                </a:solidFill>
                <a:latin typeface="Century Gothic" panose="020B0502020202020204" pitchFamily="34" charset="0"/>
              </a:rPr>
              <a:t>Committee </a:t>
            </a:r>
            <a:r>
              <a:rPr lang="en-US" sz="2000" dirty="0">
                <a:solidFill>
                  <a:schemeClr val="bg1"/>
                </a:solidFill>
                <a:latin typeface="Century Gothic" panose="020B0502020202020204" pitchFamily="34" charset="0"/>
              </a:rPr>
              <a:t>members identified a common need to </a:t>
            </a:r>
            <a:r>
              <a:rPr lang="en-US" sz="2000" dirty="0" smtClean="0">
                <a:solidFill>
                  <a:schemeClr val="bg1"/>
                </a:solidFill>
                <a:latin typeface="Century Gothic" panose="020B0502020202020204" pitchFamily="34" charset="0"/>
              </a:rPr>
              <a:t>consider the restructuring and possible consolidation of departments prior to or as part of the development of a building master plan.</a:t>
            </a:r>
          </a:p>
          <a:p>
            <a:endParaRPr lang="en-US" sz="2400" u="sng" dirty="0">
              <a:solidFill>
                <a:schemeClr val="bg1"/>
              </a:solidFill>
              <a:latin typeface="Century Gothic" panose="020B0502020202020204" pitchFamily="34" charset="0"/>
            </a:endParaRPr>
          </a:p>
          <a:p>
            <a:pPr marL="342900" lvl="0" indent="-342900">
              <a:buFont typeface="Arial" panose="020B0604020202020204" pitchFamily="34" charset="0"/>
              <a:buChar char="•"/>
            </a:pPr>
            <a:r>
              <a:rPr lang="en-US" sz="2000" b="1" dirty="0" smtClean="0">
                <a:solidFill>
                  <a:schemeClr val="bg1"/>
                </a:solidFill>
                <a:latin typeface="Century Gothic" panose="020B0502020202020204" pitchFamily="34" charset="0"/>
              </a:rPr>
              <a:t>Strategy 6A:  Evaluate Existing Service Structure</a:t>
            </a: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Description</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Work with a skilled facilitator to examine department structure for the purpose of identifying potential improvements.</a:t>
            </a:r>
          </a:p>
          <a:p>
            <a:pPr marL="800100" lvl="1" indent="-342900">
              <a:buFont typeface="Arial" panose="020B0604020202020204" pitchFamily="34" charset="0"/>
              <a:buChar char="•"/>
            </a:pPr>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Barriers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  Possible costs in hiring a consultant.  Resistance to change from staff.</a:t>
            </a:r>
          </a:p>
          <a:p>
            <a:pPr marL="800100" lvl="1" indent="-342900">
              <a:buFont typeface="Arial" panose="020B0604020202020204" pitchFamily="34" charset="0"/>
              <a:buChar char="•"/>
            </a:pPr>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First Steps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Locate a skilled facilitator in either UW Extension or in the private sector with extensive knowledge of county services.</a:t>
            </a:r>
            <a:endParaRPr lang="en-US"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4083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6" name="Rectangle 5"/>
          <p:cNvSpPr/>
          <p:nvPr/>
        </p:nvSpPr>
        <p:spPr>
          <a:xfrm>
            <a:off x="0" y="914400"/>
            <a:ext cx="9144000" cy="5201424"/>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Roles &amp; Responsibilities/Service Structure</a:t>
            </a:r>
            <a:endParaRPr lang="en-US" sz="3200" b="1" dirty="0">
              <a:solidFill>
                <a:schemeClr val="accent6">
                  <a:lumMod val="75000"/>
                </a:schemeClr>
              </a:solidFill>
              <a:latin typeface="Century Gothic" panose="020B0502020202020204" pitchFamily="34" charset="0"/>
            </a:endParaRPr>
          </a:p>
          <a:p>
            <a:r>
              <a:rPr lang="en-US" sz="2000" b="1" dirty="0" smtClean="0">
                <a:solidFill>
                  <a:schemeClr val="bg1"/>
                </a:solidFill>
                <a:latin typeface="Century Gothic" panose="020B0502020202020204" pitchFamily="34" charset="0"/>
              </a:rPr>
              <a:t>Goal 7:</a:t>
            </a:r>
            <a:r>
              <a:rPr lang="en-US" sz="2000" b="1" dirty="0">
                <a:solidFill>
                  <a:schemeClr val="bg1"/>
                </a:solidFill>
                <a:latin typeface="Century Gothic" panose="020B0502020202020204" pitchFamily="34" charset="0"/>
              </a:rPr>
              <a:t>  </a:t>
            </a:r>
            <a:r>
              <a:rPr lang="en-US" sz="2000" b="1" dirty="0" smtClean="0">
                <a:solidFill>
                  <a:schemeClr val="bg1"/>
                </a:solidFill>
                <a:latin typeface="Century Gothic" panose="020B0502020202020204" pitchFamily="34" charset="0"/>
              </a:rPr>
              <a:t>Provide Better Meal Program for Elderly</a:t>
            </a:r>
          </a:p>
          <a:p>
            <a:r>
              <a:rPr lang="en-US" sz="2000" dirty="0" smtClean="0">
                <a:solidFill>
                  <a:schemeClr val="bg1"/>
                </a:solidFill>
                <a:latin typeface="Century Gothic" panose="020B0502020202020204" pitchFamily="34" charset="0"/>
              </a:rPr>
              <a:t>Committee </a:t>
            </a:r>
            <a:r>
              <a:rPr lang="en-US" sz="2000" dirty="0">
                <a:solidFill>
                  <a:schemeClr val="bg1"/>
                </a:solidFill>
                <a:latin typeface="Century Gothic" panose="020B0502020202020204" pitchFamily="34" charset="0"/>
              </a:rPr>
              <a:t>members identified a common need to </a:t>
            </a:r>
            <a:r>
              <a:rPr lang="en-US" sz="2000" dirty="0" smtClean="0">
                <a:solidFill>
                  <a:schemeClr val="bg1"/>
                </a:solidFill>
                <a:latin typeface="Century Gothic" panose="020B0502020202020204" pitchFamily="34" charset="0"/>
              </a:rPr>
              <a:t>provide a nutritious and convenient meal program to the elderly that lacks a negative “stigma”.</a:t>
            </a:r>
          </a:p>
          <a:p>
            <a:endParaRPr lang="en-US" sz="2400" u="sng" dirty="0">
              <a:solidFill>
                <a:schemeClr val="bg1"/>
              </a:solidFill>
              <a:latin typeface="Century Gothic" panose="020B0502020202020204" pitchFamily="34" charset="0"/>
            </a:endParaRPr>
          </a:p>
          <a:p>
            <a:pPr marL="342900" lvl="0" indent="-342900">
              <a:buFont typeface="Arial" panose="020B0604020202020204" pitchFamily="34" charset="0"/>
              <a:buChar char="•"/>
            </a:pPr>
            <a:r>
              <a:rPr lang="en-US" sz="2000" b="1" dirty="0" smtClean="0">
                <a:solidFill>
                  <a:schemeClr val="bg1"/>
                </a:solidFill>
                <a:latin typeface="Century Gothic" panose="020B0502020202020204" pitchFamily="34" charset="0"/>
              </a:rPr>
              <a:t>Strategy 7A:  Investigate Alternative Meal Programs</a:t>
            </a: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Description</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Support current efforts to investigate the feasibility of a “restaurant voucher” system instead of the current meal site program.</a:t>
            </a:r>
          </a:p>
          <a:p>
            <a:pPr marL="800100" lvl="1" indent="-342900">
              <a:buFont typeface="Arial" panose="020B0604020202020204" pitchFamily="34" charset="0"/>
              <a:buChar char="•"/>
            </a:pPr>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Barriers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  Unknown costs or legal considerations.  Resistance to change from staff.</a:t>
            </a:r>
          </a:p>
          <a:p>
            <a:pPr marL="800100" lvl="1" indent="-342900">
              <a:buFont typeface="Arial" panose="020B0604020202020204" pitchFamily="34" charset="0"/>
              <a:buChar char="•"/>
            </a:pPr>
            <a:endParaRPr lang="en-US" sz="2000"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First Steps</a:t>
            </a:r>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Ongoing </a:t>
            </a:r>
            <a:endParaRPr lang="en-US"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2697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2" name="Picture 8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6" name="Rectangle 5"/>
          <p:cNvSpPr/>
          <p:nvPr/>
        </p:nvSpPr>
        <p:spPr>
          <a:xfrm>
            <a:off x="0" y="914400"/>
            <a:ext cx="9144000" cy="5816977"/>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Public Perception</a:t>
            </a:r>
            <a:endParaRPr lang="en-US" sz="3200" b="1" dirty="0">
              <a:solidFill>
                <a:schemeClr val="bg1"/>
              </a:solidFill>
              <a:latin typeface="Century Gothic" panose="020B0502020202020204" pitchFamily="34" charset="0"/>
            </a:endParaRPr>
          </a:p>
          <a:p>
            <a:r>
              <a:rPr lang="en-US" sz="2000" b="1" dirty="0">
                <a:solidFill>
                  <a:schemeClr val="bg1"/>
                </a:solidFill>
                <a:latin typeface="Century Gothic" panose="020B0502020202020204" pitchFamily="34" charset="0"/>
              </a:rPr>
              <a:t>Goal 8:  Allow </a:t>
            </a:r>
            <a:r>
              <a:rPr lang="en-US" sz="2000" b="1" dirty="0" smtClean="0">
                <a:solidFill>
                  <a:schemeClr val="bg1"/>
                </a:solidFill>
                <a:latin typeface="Century Gothic" panose="020B0502020202020204" pitchFamily="34" charset="0"/>
              </a:rPr>
              <a:t>the Public </a:t>
            </a:r>
            <a:r>
              <a:rPr lang="en-US" sz="2000" b="1" dirty="0">
                <a:solidFill>
                  <a:schemeClr val="bg1"/>
                </a:solidFill>
                <a:latin typeface="Century Gothic" panose="020B0502020202020204" pitchFamily="34" charset="0"/>
              </a:rPr>
              <a:t>to Be a Part of the Process</a:t>
            </a:r>
          </a:p>
          <a:p>
            <a:r>
              <a:rPr lang="en-US" sz="2000" dirty="0">
                <a:solidFill>
                  <a:schemeClr val="bg1"/>
                </a:solidFill>
                <a:latin typeface="Century Gothic" panose="020B0502020202020204" pitchFamily="34" charset="0"/>
              </a:rPr>
              <a:t>Committee members identified a common need to provide opportunities for the Public to be more involved in Grant County government</a:t>
            </a:r>
            <a:r>
              <a:rPr lang="en-US" sz="2000" dirty="0" smtClean="0">
                <a:solidFill>
                  <a:schemeClr val="bg1"/>
                </a:solidFill>
                <a:latin typeface="Century Gothic" panose="020B0502020202020204" pitchFamily="34" charset="0"/>
              </a:rPr>
              <a:t>.</a:t>
            </a:r>
          </a:p>
          <a:p>
            <a:endParaRPr lang="en-US" sz="2400" dirty="0">
              <a:solidFill>
                <a:schemeClr val="bg1"/>
              </a:solidFill>
              <a:latin typeface="Century Gothic" panose="020B0502020202020204" pitchFamily="34" charset="0"/>
            </a:endParaRPr>
          </a:p>
          <a:p>
            <a:pPr marL="342900" indent="-342900">
              <a:buFont typeface="Arial" panose="020B0604020202020204" pitchFamily="34" charset="0"/>
              <a:buChar char="•"/>
            </a:pPr>
            <a:r>
              <a:rPr lang="en-US" sz="2000" b="1" dirty="0">
                <a:solidFill>
                  <a:schemeClr val="bg1"/>
                </a:solidFill>
                <a:latin typeface="Century Gothic" panose="020B0502020202020204" pitchFamily="34" charset="0"/>
              </a:rPr>
              <a:t>Strategy 8A:  Promote Good Governance Through Youth</a:t>
            </a:r>
          </a:p>
          <a:p>
            <a:pPr marL="800100" lvl="1" indent="-342900">
              <a:buFont typeface="Arial" panose="020B0604020202020204" pitchFamily="34" charset="0"/>
              <a:buChar char="•"/>
            </a:pPr>
            <a:r>
              <a:rPr lang="en-US" sz="2000" u="sng" dirty="0">
                <a:solidFill>
                  <a:schemeClr val="bg1"/>
                </a:solidFill>
                <a:latin typeface="Century Gothic" panose="020B0502020202020204" pitchFamily="34" charset="0"/>
              </a:rPr>
              <a:t>Description</a:t>
            </a:r>
            <a:r>
              <a:rPr lang="en-US" sz="2000" dirty="0">
                <a:solidFill>
                  <a:schemeClr val="bg1"/>
                </a:solidFill>
                <a:latin typeface="Century Gothic" panose="020B0502020202020204" pitchFamily="34" charset="0"/>
              </a:rPr>
              <a:t>:  Work with local students to create and manage social media to educate the Public about Grant County </a:t>
            </a:r>
            <a:r>
              <a:rPr lang="en-US" sz="2000" dirty="0" smtClean="0">
                <a:solidFill>
                  <a:schemeClr val="bg1"/>
                </a:solidFill>
                <a:latin typeface="Century Gothic" panose="020B0502020202020204" pitchFamily="34" charset="0"/>
              </a:rPr>
              <a:t>government.</a:t>
            </a:r>
          </a:p>
          <a:p>
            <a:pPr marL="800100" lvl="1" indent="-342900">
              <a:buFont typeface="Arial" panose="020B0604020202020204" pitchFamily="34" charset="0"/>
              <a:buChar char="•"/>
            </a:pPr>
            <a:endParaRPr lang="en-US" sz="2000" dirty="0" smtClean="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Barriers</a:t>
            </a:r>
            <a:r>
              <a:rPr lang="en-US" sz="2000" dirty="0">
                <a:solidFill>
                  <a:schemeClr val="bg1"/>
                </a:solidFill>
                <a:latin typeface="Century Gothic" panose="020B0502020202020204" pitchFamily="34" charset="0"/>
              </a:rPr>
              <a:t>:  School districts may not have an interest.  Content may be </a:t>
            </a:r>
            <a:r>
              <a:rPr lang="en-US" sz="2000" dirty="0" smtClean="0">
                <a:solidFill>
                  <a:schemeClr val="bg1"/>
                </a:solidFill>
                <a:latin typeface="Century Gothic" panose="020B0502020202020204" pitchFamily="34" charset="0"/>
              </a:rPr>
              <a:t>sensitive.</a:t>
            </a:r>
          </a:p>
          <a:p>
            <a:pPr marL="800100" lvl="1" indent="-342900">
              <a:buFont typeface="Arial" panose="020B0604020202020204" pitchFamily="34" charset="0"/>
              <a:buChar char="•"/>
            </a:pPr>
            <a:endParaRPr lang="en-US" sz="2000" dirty="0" smtClean="0">
              <a:solidFill>
                <a:schemeClr val="bg1"/>
              </a:solidFill>
              <a:latin typeface="Century Gothic" panose="020B0502020202020204" pitchFamily="34" charset="0"/>
            </a:endParaRPr>
          </a:p>
          <a:p>
            <a:pPr marL="800100" lvl="1" indent="-342900">
              <a:buFont typeface="Arial" panose="020B0604020202020204" pitchFamily="34" charset="0"/>
              <a:buChar char="•"/>
            </a:pPr>
            <a:r>
              <a:rPr lang="en-US" sz="2000" u="sng" dirty="0" smtClean="0">
                <a:solidFill>
                  <a:schemeClr val="bg1"/>
                </a:solidFill>
                <a:latin typeface="Century Gothic" panose="020B0502020202020204" pitchFamily="34" charset="0"/>
              </a:rPr>
              <a:t>First </a:t>
            </a:r>
            <a:r>
              <a:rPr lang="en-US" sz="2000" u="sng" dirty="0">
                <a:solidFill>
                  <a:schemeClr val="bg1"/>
                </a:solidFill>
                <a:latin typeface="Century Gothic" panose="020B0502020202020204" pitchFamily="34" charset="0"/>
              </a:rPr>
              <a:t>Steps</a:t>
            </a:r>
            <a:r>
              <a:rPr lang="en-US" sz="2000" dirty="0">
                <a:solidFill>
                  <a:schemeClr val="bg1"/>
                </a:solidFill>
                <a:latin typeface="Century Gothic" panose="020B0502020202020204" pitchFamily="34" charset="0"/>
              </a:rPr>
              <a:t>:  Contact Tom Martin at CESA 3 to identify school districts that may have an interest in working with Grant County government.</a:t>
            </a:r>
          </a:p>
        </p:txBody>
      </p:sp>
    </p:spTree>
    <p:extLst>
      <p:ext uri="{BB962C8B-B14F-4D97-AF65-F5344CB8AC3E}">
        <p14:creationId xmlns:p14="http://schemas.microsoft.com/office/powerpoint/2010/main" val="140421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6296C1"/>
              </a:clrFrom>
              <a:clrTo>
                <a:srgbClr val="6296C1">
                  <a:alpha val="0"/>
                </a:srgbClr>
              </a:clrTo>
            </a:clrChang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tretch>
            <a:fillRect/>
          </a:stretch>
        </p:blipFill>
        <p:spPr>
          <a:xfrm flipH="1">
            <a:off x="4114799" y="2291485"/>
            <a:ext cx="5029199" cy="4566515"/>
          </a:xfrm>
          <a:prstGeom prst="rect">
            <a:avLst/>
          </a:prstGeom>
        </p:spPr>
      </p:pic>
      <p:pic>
        <p:nvPicPr>
          <p:cNvPr id="82" name="Picture 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5486400" cy="6001643"/>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Selection</a:t>
            </a:r>
          </a:p>
          <a:p>
            <a:pPr lvl="0">
              <a:lnSpc>
                <a:spcPct val="150000"/>
              </a:lnSpc>
            </a:pPr>
            <a:endParaRPr lang="en-US" sz="3200" b="1" dirty="0">
              <a:solidFill>
                <a:schemeClr val="bg1"/>
              </a:solidFill>
              <a:latin typeface="Century Gothic" panose="020B0502020202020204" pitchFamily="34" charset="0"/>
            </a:endParaRP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What are we </a:t>
            </a:r>
            <a:r>
              <a:rPr lang="en-US" sz="2400" dirty="0" smtClean="0">
                <a:solidFill>
                  <a:schemeClr val="accent6">
                    <a:lumMod val="75000"/>
                  </a:schemeClr>
                </a:solidFill>
                <a:latin typeface="Century Gothic" panose="020B0502020202020204" pitchFamily="34" charset="0"/>
              </a:rPr>
              <a:t>ready</a:t>
            </a:r>
            <a:r>
              <a:rPr lang="en-US" sz="2400" dirty="0" smtClean="0">
                <a:solidFill>
                  <a:schemeClr val="bg1"/>
                </a:solidFill>
                <a:latin typeface="Century Gothic" panose="020B0502020202020204" pitchFamily="34" charset="0"/>
              </a:rPr>
              <a:t> to do?</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What are we </a:t>
            </a:r>
            <a:r>
              <a:rPr lang="en-US" sz="2400" dirty="0" smtClean="0">
                <a:solidFill>
                  <a:schemeClr val="accent6">
                    <a:lumMod val="75000"/>
                  </a:schemeClr>
                </a:solidFill>
                <a:latin typeface="Century Gothic" panose="020B0502020202020204" pitchFamily="34" charset="0"/>
              </a:rPr>
              <a:t>capable</a:t>
            </a:r>
            <a:r>
              <a:rPr lang="en-US" sz="2400" dirty="0" smtClean="0">
                <a:solidFill>
                  <a:schemeClr val="bg1"/>
                </a:solidFill>
                <a:latin typeface="Century Gothic" panose="020B0502020202020204" pitchFamily="34" charset="0"/>
              </a:rPr>
              <a:t> of doing?</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What do we have </a:t>
            </a:r>
            <a:r>
              <a:rPr lang="en-US" sz="2400" dirty="0" smtClean="0">
                <a:solidFill>
                  <a:schemeClr val="accent6">
                    <a:lumMod val="75000"/>
                  </a:schemeClr>
                </a:solidFill>
                <a:latin typeface="Century Gothic" panose="020B0502020202020204" pitchFamily="34" charset="0"/>
              </a:rPr>
              <a:t>energy</a:t>
            </a:r>
            <a:r>
              <a:rPr lang="en-US" sz="2400" dirty="0" smtClean="0">
                <a:solidFill>
                  <a:schemeClr val="bg1"/>
                </a:solidFill>
                <a:latin typeface="Century Gothic" panose="020B0502020202020204" pitchFamily="34" charset="0"/>
              </a:rPr>
              <a:t> to do?</a:t>
            </a:r>
          </a:p>
          <a:p>
            <a:pPr marL="342900" lvl="0" indent="-342900">
              <a:lnSpc>
                <a:spcPct val="150000"/>
              </a:lnSpc>
              <a:buFont typeface="Arial" panose="020B0604020202020204" pitchFamily="34" charset="0"/>
              <a:buChar char="•"/>
            </a:pPr>
            <a:endParaRPr lang="en-US" sz="2400" dirty="0">
              <a:solidFill>
                <a:schemeClr val="bg1"/>
              </a:solidFill>
              <a:latin typeface="Century Gothic" panose="020B0502020202020204" pitchFamily="34" charset="0"/>
            </a:endParaRP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What are the “Secondary Impacts” for each strategy?</a:t>
            </a:r>
          </a:p>
          <a:p>
            <a:pPr marL="342900" lvl="0" indent="-342900">
              <a:lnSpc>
                <a:spcPct val="150000"/>
              </a:lnSpc>
              <a:buFont typeface="Arial" panose="020B0604020202020204" pitchFamily="34" charset="0"/>
              <a:buChar char="•"/>
            </a:pPr>
            <a:r>
              <a:rPr lang="en-US" sz="2400" dirty="0" smtClean="0">
                <a:solidFill>
                  <a:schemeClr val="bg1"/>
                </a:solidFill>
                <a:latin typeface="Century Gothic" panose="020B0502020202020204" pitchFamily="34" charset="0"/>
              </a:rPr>
              <a:t>Sequencing of actions.</a:t>
            </a:r>
          </a:p>
          <a:p>
            <a:pPr marL="342900" lvl="0" indent="-342900">
              <a:lnSpc>
                <a:spcPct val="150000"/>
              </a:lnSpc>
              <a:buFont typeface="Arial" panose="020B0604020202020204" pitchFamily="34" charset="0"/>
              <a:buChar char="•"/>
            </a:pP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7137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58963"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3" name="Rounded Rectangle 2"/>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19444" y="1560576"/>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37891" y="810171"/>
            <a:ext cx="1219200" cy="307777"/>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3199640" y="4482602"/>
            <a:ext cx="1219200" cy="523220"/>
          </a:xfrm>
          <a:prstGeom prst="rect">
            <a:avLst/>
          </a:prstGeom>
          <a:noFill/>
          <a:ln>
            <a:noFill/>
          </a:ln>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841304" y="3087468"/>
            <a:ext cx="1473896"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4" name="Oval 23"/>
          <p:cNvSpPr/>
          <p:nvPr/>
        </p:nvSpPr>
        <p:spPr>
          <a:xfrm>
            <a:off x="4114800" y="268052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22294" y="3087469"/>
            <a:ext cx="1219200"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4" name="Rounded Rectangle 33"/>
          <p:cNvSpPr/>
          <p:nvPr/>
        </p:nvSpPr>
        <p:spPr>
          <a:xfrm>
            <a:off x="76200" y="25917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40" name="Rounded Rectangle 39"/>
          <p:cNvSpPr/>
          <p:nvPr/>
        </p:nvSpPr>
        <p:spPr>
          <a:xfrm>
            <a:off x="7543800" y="2590800"/>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37" name="Rectangle 36"/>
          <p:cNvSpPr/>
          <p:nvPr/>
        </p:nvSpPr>
        <p:spPr>
          <a:xfrm>
            <a:off x="0" y="-214532"/>
            <a:ext cx="10591800" cy="27432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2">
                    <a:lumMod val="50000"/>
                  </a:schemeClr>
                </a:solidFill>
                <a:latin typeface="Century Gothic" pitchFamily="34" charset="0"/>
              </a:rPr>
              <a:t>v</a:t>
            </a:r>
            <a:r>
              <a:rPr lang="en-US" sz="1400" dirty="0" smtClean="0">
                <a:solidFill>
                  <a:schemeClr val="bg2">
                    <a:lumMod val="50000"/>
                  </a:schemeClr>
                </a:solidFill>
                <a:latin typeface="Century Gothic" pitchFamily="34" charset="0"/>
              </a:rPr>
              <a:t>alues &amp; mission</a:t>
            </a:r>
            <a:endParaRPr lang="en-US" sz="1400" dirty="0">
              <a:solidFill>
                <a:schemeClr val="bg2">
                  <a:lumMod val="50000"/>
                </a:schemeClr>
              </a:solidFill>
              <a:latin typeface="Century Gothic" pitchFamily="34" charset="0"/>
            </a:endParaRPr>
          </a:p>
        </p:txBody>
      </p:sp>
      <p:sp>
        <p:nvSpPr>
          <p:cNvPr id="43" name="Rectangle 42"/>
          <p:cNvSpPr/>
          <p:nvPr/>
        </p:nvSpPr>
        <p:spPr>
          <a:xfrm>
            <a:off x="-25400" y="4343400"/>
            <a:ext cx="10591800" cy="27432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133600" y="152400"/>
            <a:ext cx="5257800" cy="6553200"/>
          </a:xfrm>
          <a:prstGeom prst="roundRect">
            <a:avLst>
              <a:gd name="adj" fmla="val 5997"/>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438400" y="304800"/>
            <a:ext cx="4800600" cy="6794168"/>
          </a:xfrm>
          <a:prstGeom prst="rect">
            <a:avLst/>
          </a:prstGeom>
          <a:noFill/>
        </p:spPr>
        <p:txBody>
          <a:bodyPr wrap="square" rtlCol="0">
            <a:spAutoFit/>
          </a:bodyPr>
          <a:lstStyle/>
          <a:p>
            <a:r>
              <a:rPr lang="en-US" sz="2400" dirty="0" smtClean="0">
                <a:solidFill>
                  <a:schemeClr val="bg1"/>
                </a:solidFill>
                <a:latin typeface="Century Gothic" pitchFamily="34" charset="0"/>
              </a:rPr>
              <a:t>Stakeholders:  </a:t>
            </a:r>
            <a:r>
              <a:rPr lang="en-US" sz="2400" dirty="0" smtClean="0">
                <a:solidFill>
                  <a:srgbClr val="FFC000"/>
                </a:solidFill>
                <a:latin typeface="Century Gothic" pitchFamily="34" charset="0"/>
              </a:rPr>
              <a:t>List</a:t>
            </a:r>
          </a:p>
          <a:p>
            <a:pPr marL="171450" lvl="0" indent="-171450">
              <a:buFont typeface="Arial" panose="020B0604020202020204" pitchFamily="34" charset="0"/>
              <a:buChar char="•"/>
            </a:pPr>
            <a:r>
              <a:rPr lang="en-US" sz="1550" dirty="0" smtClean="0">
                <a:solidFill>
                  <a:schemeClr val="bg1"/>
                </a:solidFill>
                <a:latin typeface="Century Gothic" panose="020B0502020202020204" pitchFamily="34" charset="0"/>
              </a:rPr>
              <a:t>City </a:t>
            </a:r>
            <a:r>
              <a:rPr lang="en-US" sz="1550" dirty="0">
                <a:solidFill>
                  <a:schemeClr val="bg1"/>
                </a:solidFill>
                <a:latin typeface="Century Gothic" panose="020B0502020202020204" pitchFamily="34" charset="0"/>
              </a:rPr>
              <a:t>of Lancaster</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Majestic Farms (rents County Farm)</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Foremost</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UW-Platteville/Southwest Technical College</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UW-Madison – UW-Extension</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State of Wisconsin</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Townships, Villages, Cities</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Grant County Tourism Council</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Grant County Economic Development Corporation</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Developers </a:t>
            </a:r>
            <a:r>
              <a:rPr lang="en-US" sz="1550" dirty="0" smtClean="0">
                <a:solidFill>
                  <a:schemeClr val="bg1"/>
                </a:solidFill>
                <a:latin typeface="Century Gothic" panose="020B0502020202020204" pitchFamily="34" charset="0"/>
              </a:rPr>
              <a:t>(i.e. Dave Bainbridge</a:t>
            </a:r>
            <a:r>
              <a:rPr lang="en-US" sz="1550" dirty="0">
                <a:solidFill>
                  <a:schemeClr val="bg1"/>
                </a:solidFill>
                <a:latin typeface="Century Gothic" panose="020B0502020202020204" pitchFamily="34" charset="0"/>
              </a:rPr>
              <a:t>, James </a:t>
            </a:r>
            <a:r>
              <a:rPr lang="en-US" sz="1550" dirty="0" err="1">
                <a:solidFill>
                  <a:schemeClr val="bg1"/>
                </a:solidFill>
                <a:latin typeface="Century Gothic" panose="020B0502020202020204" pitchFamily="34" charset="0"/>
              </a:rPr>
              <a:t>Schneller</a:t>
            </a:r>
            <a:r>
              <a:rPr lang="en-US" sz="1550" dirty="0">
                <a:solidFill>
                  <a:schemeClr val="bg1"/>
                </a:solidFill>
                <a:latin typeface="Century Gothic" panose="020B0502020202020204" pitchFamily="34" charset="0"/>
              </a:rPr>
              <a:t>, AJ Spiegel, Epic </a:t>
            </a:r>
            <a:r>
              <a:rPr lang="en-US" sz="1550" dirty="0" smtClean="0">
                <a:solidFill>
                  <a:schemeClr val="bg1"/>
                </a:solidFill>
                <a:latin typeface="Century Gothic" panose="020B0502020202020204" pitchFamily="34" charset="0"/>
              </a:rPr>
              <a:t>Construction, and Jeff Kaiser)</a:t>
            </a:r>
            <a:endParaRPr lang="en-US" sz="1550" dirty="0">
              <a:solidFill>
                <a:schemeClr val="bg1"/>
              </a:solidFill>
              <a:latin typeface="Century Gothic" panose="020B0502020202020204" pitchFamily="34" charset="0"/>
            </a:endParaRP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Citizens of Grant County</a:t>
            </a:r>
          </a:p>
          <a:p>
            <a:pPr marL="171450" lvl="0" indent="-171450">
              <a:buFont typeface="Arial" panose="020B0604020202020204" pitchFamily="34" charset="0"/>
              <a:buChar char="•"/>
            </a:pPr>
            <a:r>
              <a:rPr lang="en-US" sz="1550" dirty="0" err="1">
                <a:solidFill>
                  <a:schemeClr val="bg1"/>
                </a:solidFill>
                <a:latin typeface="Century Gothic" panose="020B0502020202020204" pitchFamily="34" charset="0"/>
              </a:rPr>
              <a:t>Sinsinawa</a:t>
            </a:r>
            <a:r>
              <a:rPr lang="en-US" sz="1550" dirty="0">
                <a:solidFill>
                  <a:schemeClr val="bg1"/>
                </a:solidFill>
                <a:latin typeface="Century Gothic" panose="020B0502020202020204" pitchFamily="34" charset="0"/>
              </a:rPr>
              <a:t> Mounds</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Vendors –ex. </a:t>
            </a:r>
            <a:r>
              <a:rPr lang="en-US" sz="1550" dirty="0" err="1">
                <a:solidFill>
                  <a:schemeClr val="bg1"/>
                </a:solidFill>
                <a:latin typeface="Century Gothic" panose="020B0502020202020204" pitchFamily="34" charset="0"/>
              </a:rPr>
              <a:t>Tricor</a:t>
            </a:r>
            <a:r>
              <a:rPr lang="en-US" sz="1550" dirty="0">
                <a:solidFill>
                  <a:schemeClr val="bg1"/>
                </a:solidFill>
                <a:latin typeface="Century Gothic" panose="020B0502020202020204" pitchFamily="34" charset="0"/>
              </a:rPr>
              <a:t> Insurance, </a:t>
            </a:r>
            <a:r>
              <a:rPr lang="en-US" sz="1550" dirty="0" err="1">
                <a:solidFill>
                  <a:schemeClr val="bg1"/>
                </a:solidFill>
                <a:latin typeface="Century Gothic" panose="020B0502020202020204" pitchFamily="34" charset="0"/>
              </a:rPr>
              <a:t>Broadbeck</a:t>
            </a:r>
            <a:endParaRPr lang="en-US" sz="1550" dirty="0">
              <a:solidFill>
                <a:schemeClr val="bg1"/>
              </a:solidFill>
              <a:latin typeface="Century Gothic" panose="020B0502020202020204" pitchFamily="34" charset="0"/>
            </a:endParaRP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Unified Board, Grant-Iowa County</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Iowa, Lafayette, Jo Davies, Crawford, Richland counties</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Southwest Regional Planning Commission</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Grant County employees</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Major employers</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Retail businesses</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School districts</a:t>
            </a:r>
          </a:p>
          <a:p>
            <a:pPr marL="171450" lvl="0" indent="-171450">
              <a:buFont typeface="Arial" panose="020B0604020202020204" pitchFamily="34" charset="0"/>
              <a:buChar char="•"/>
            </a:pPr>
            <a:r>
              <a:rPr lang="en-US" sz="1550" dirty="0">
                <a:solidFill>
                  <a:schemeClr val="bg1"/>
                </a:solidFill>
                <a:latin typeface="Century Gothic" panose="020B0502020202020204" pitchFamily="34" charset="0"/>
              </a:rPr>
              <a:t>Financial institutions</a:t>
            </a:r>
          </a:p>
          <a:p>
            <a:endParaRPr lang="en-US" sz="2400" dirty="0">
              <a:solidFill>
                <a:schemeClr val="bg1"/>
              </a:solidFill>
              <a:latin typeface="Century Gothic" pitchFamily="34" charset="0"/>
            </a:endParaRPr>
          </a:p>
        </p:txBody>
      </p:sp>
    </p:spTree>
    <p:extLst>
      <p:ext uri="{BB962C8B-B14F-4D97-AF65-F5344CB8AC3E}">
        <p14:creationId xmlns:p14="http://schemas.microsoft.com/office/powerpoint/2010/main" val="131058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6">
                                            <p:txEl>
                                              <p:pRg st="0" end="0"/>
                                            </p:txEl>
                                          </p:spTgt>
                                        </p:tgtEl>
                                        <p:attrNameLst>
                                          <p:attrName>style.visibility</p:attrName>
                                        </p:attrNameLst>
                                      </p:cBhvr>
                                      <p:to>
                                        <p:strVal val="visible"/>
                                      </p:to>
                                    </p:set>
                                    <p:animEffect transition="in" filter="fade">
                                      <p:cBhvr>
                                        <p:cTn id="14" dur="500"/>
                                        <p:tgtEl>
                                          <p:spTgt spid="3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500"/>
                                        <p:tgtEl>
                                          <p:spTgt spid="36">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xEl>
                                              <p:pRg st="2" end="2"/>
                                            </p:txEl>
                                          </p:spTgt>
                                        </p:tgtEl>
                                        <p:attrNameLst>
                                          <p:attrName>style.visibility</p:attrName>
                                        </p:attrNameLst>
                                      </p:cBhvr>
                                      <p:to>
                                        <p:strVal val="visible"/>
                                      </p:to>
                                    </p:set>
                                    <p:animEffect transition="in" filter="fade">
                                      <p:cBhvr>
                                        <p:cTn id="22" dur="500"/>
                                        <p:tgtEl>
                                          <p:spTgt spid="3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xEl>
                                              <p:pRg st="3" end="3"/>
                                            </p:txEl>
                                          </p:spTgt>
                                        </p:tgtEl>
                                        <p:attrNameLst>
                                          <p:attrName>style.visibility</p:attrName>
                                        </p:attrNameLst>
                                      </p:cBhvr>
                                      <p:to>
                                        <p:strVal val="visible"/>
                                      </p:to>
                                    </p:set>
                                    <p:animEffect transition="in" filter="fade">
                                      <p:cBhvr>
                                        <p:cTn id="25" dur="500"/>
                                        <p:tgtEl>
                                          <p:spTgt spid="36">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xEl>
                                              <p:pRg st="4" end="4"/>
                                            </p:txEl>
                                          </p:spTgt>
                                        </p:tgtEl>
                                        <p:attrNameLst>
                                          <p:attrName>style.visibility</p:attrName>
                                        </p:attrNameLst>
                                      </p:cBhvr>
                                      <p:to>
                                        <p:strVal val="visible"/>
                                      </p:to>
                                    </p:set>
                                    <p:animEffect transition="in" filter="fade">
                                      <p:cBhvr>
                                        <p:cTn id="28" dur="500"/>
                                        <p:tgtEl>
                                          <p:spTgt spid="36">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xEl>
                                              <p:pRg st="5" end="5"/>
                                            </p:txEl>
                                          </p:spTgt>
                                        </p:tgtEl>
                                        <p:attrNameLst>
                                          <p:attrName>style.visibility</p:attrName>
                                        </p:attrNameLst>
                                      </p:cBhvr>
                                      <p:to>
                                        <p:strVal val="visible"/>
                                      </p:to>
                                    </p:set>
                                    <p:animEffect transition="in" filter="fade">
                                      <p:cBhvr>
                                        <p:cTn id="31" dur="500"/>
                                        <p:tgtEl>
                                          <p:spTgt spid="36">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xEl>
                                              <p:pRg st="6" end="6"/>
                                            </p:txEl>
                                          </p:spTgt>
                                        </p:tgtEl>
                                        <p:attrNameLst>
                                          <p:attrName>style.visibility</p:attrName>
                                        </p:attrNameLst>
                                      </p:cBhvr>
                                      <p:to>
                                        <p:strVal val="visible"/>
                                      </p:to>
                                    </p:set>
                                    <p:animEffect transition="in" filter="fade">
                                      <p:cBhvr>
                                        <p:cTn id="34" dur="500"/>
                                        <p:tgtEl>
                                          <p:spTgt spid="36">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6">
                                            <p:txEl>
                                              <p:pRg st="7" end="7"/>
                                            </p:txEl>
                                          </p:spTgt>
                                        </p:tgtEl>
                                        <p:attrNameLst>
                                          <p:attrName>style.visibility</p:attrName>
                                        </p:attrNameLst>
                                      </p:cBhvr>
                                      <p:to>
                                        <p:strVal val="visible"/>
                                      </p:to>
                                    </p:set>
                                    <p:animEffect transition="in" filter="fade">
                                      <p:cBhvr>
                                        <p:cTn id="37" dur="500"/>
                                        <p:tgtEl>
                                          <p:spTgt spid="36">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xEl>
                                              <p:pRg st="8" end="8"/>
                                            </p:txEl>
                                          </p:spTgt>
                                        </p:tgtEl>
                                        <p:attrNameLst>
                                          <p:attrName>style.visibility</p:attrName>
                                        </p:attrNameLst>
                                      </p:cBhvr>
                                      <p:to>
                                        <p:strVal val="visible"/>
                                      </p:to>
                                    </p:set>
                                    <p:animEffect transition="in" filter="fade">
                                      <p:cBhvr>
                                        <p:cTn id="40" dur="500"/>
                                        <p:tgtEl>
                                          <p:spTgt spid="36">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xEl>
                                              <p:pRg st="9" end="9"/>
                                            </p:txEl>
                                          </p:spTgt>
                                        </p:tgtEl>
                                        <p:attrNameLst>
                                          <p:attrName>style.visibility</p:attrName>
                                        </p:attrNameLst>
                                      </p:cBhvr>
                                      <p:to>
                                        <p:strVal val="visible"/>
                                      </p:to>
                                    </p:set>
                                    <p:animEffect transition="in" filter="fade">
                                      <p:cBhvr>
                                        <p:cTn id="43" dur="500"/>
                                        <p:tgtEl>
                                          <p:spTgt spid="36">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xEl>
                                              <p:pRg st="10" end="10"/>
                                            </p:txEl>
                                          </p:spTgt>
                                        </p:tgtEl>
                                        <p:attrNameLst>
                                          <p:attrName>style.visibility</p:attrName>
                                        </p:attrNameLst>
                                      </p:cBhvr>
                                      <p:to>
                                        <p:strVal val="visible"/>
                                      </p:to>
                                    </p:set>
                                    <p:animEffect transition="in" filter="fade">
                                      <p:cBhvr>
                                        <p:cTn id="46" dur="500"/>
                                        <p:tgtEl>
                                          <p:spTgt spid="36">
                                            <p:txEl>
                                              <p:pRg st="10" end="1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xEl>
                                              <p:pRg st="11" end="11"/>
                                            </p:txEl>
                                          </p:spTgt>
                                        </p:tgtEl>
                                        <p:attrNameLst>
                                          <p:attrName>style.visibility</p:attrName>
                                        </p:attrNameLst>
                                      </p:cBhvr>
                                      <p:to>
                                        <p:strVal val="visible"/>
                                      </p:to>
                                    </p:set>
                                    <p:animEffect transition="in" filter="fade">
                                      <p:cBhvr>
                                        <p:cTn id="49" dur="500"/>
                                        <p:tgtEl>
                                          <p:spTgt spid="36">
                                            <p:txEl>
                                              <p:pRg st="11" end="1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6">
                                            <p:txEl>
                                              <p:pRg st="12" end="12"/>
                                            </p:txEl>
                                          </p:spTgt>
                                        </p:tgtEl>
                                        <p:attrNameLst>
                                          <p:attrName>style.visibility</p:attrName>
                                        </p:attrNameLst>
                                      </p:cBhvr>
                                      <p:to>
                                        <p:strVal val="visible"/>
                                      </p:to>
                                    </p:set>
                                    <p:animEffect transition="in" filter="fade">
                                      <p:cBhvr>
                                        <p:cTn id="52" dur="500"/>
                                        <p:tgtEl>
                                          <p:spTgt spid="36">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xEl>
                                              <p:pRg st="13" end="13"/>
                                            </p:txEl>
                                          </p:spTgt>
                                        </p:tgtEl>
                                        <p:attrNameLst>
                                          <p:attrName>style.visibility</p:attrName>
                                        </p:attrNameLst>
                                      </p:cBhvr>
                                      <p:to>
                                        <p:strVal val="visible"/>
                                      </p:to>
                                    </p:set>
                                    <p:animEffect transition="in" filter="fade">
                                      <p:cBhvr>
                                        <p:cTn id="55" dur="500"/>
                                        <p:tgtEl>
                                          <p:spTgt spid="36">
                                            <p:txEl>
                                              <p:pRg st="13" end="1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xEl>
                                              <p:pRg st="14" end="14"/>
                                            </p:txEl>
                                          </p:spTgt>
                                        </p:tgtEl>
                                        <p:attrNameLst>
                                          <p:attrName>style.visibility</p:attrName>
                                        </p:attrNameLst>
                                      </p:cBhvr>
                                      <p:to>
                                        <p:strVal val="visible"/>
                                      </p:to>
                                    </p:set>
                                    <p:animEffect transition="in" filter="fade">
                                      <p:cBhvr>
                                        <p:cTn id="58" dur="500"/>
                                        <p:tgtEl>
                                          <p:spTgt spid="36">
                                            <p:txEl>
                                              <p:pRg st="14" end="1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6">
                                            <p:txEl>
                                              <p:pRg st="15" end="15"/>
                                            </p:txEl>
                                          </p:spTgt>
                                        </p:tgtEl>
                                        <p:attrNameLst>
                                          <p:attrName>style.visibility</p:attrName>
                                        </p:attrNameLst>
                                      </p:cBhvr>
                                      <p:to>
                                        <p:strVal val="visible"/>
                                      </p:to>
                                    </p:set>
                                    <p:animEffect transition="in" filter="fade">
                                      <p:cBhvr>
                                        <p:cTn id="61" dur="500"/>
                                        <p:tgtEl>
                                          <p:spTgt spid="36">
                                            <p:txEl>
                                              <p:pRg st="15" end="15"/>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6">
                                            <p:txEl>
                                              <p:pRg st="16" end="16"/>
                                            </p:txEl>
                                          </p:spTgt>
                                        </p:tgtEl>
                                        <p:attrNameLst>
                                          <p:attrName>style.visibility</p:attrName>
                                        </p:attrNameLst>
                                      </p:cBhvr>
                                      <p:to>
                                        <p:strVal val="visible"/>
                                      </p:to>
                                    </p:set>
                                    <p:animEffect transition="in" filter="fade">
                                      <p:cBhvr>
                                        <p:cTn id="64" dur="500"/>
                                        <p:tgtEl>
                                          <p:spTgt spid="36">
                                            <p:txEl>
                                              <p:pRg st="16" end="16"/>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6">
                                            <p:txEl>
                                              <p:pRg st="17" end="17"/>
                                            </p:txEl>
                                          </p:spTgt>
                                        </p:tgtEl>
                                        <p:attrNameLst>
                                          <p:attrName>style.visibility</p:attrName>
                                        </p:attrNameLst>
                                      </p:cBhvr>
                                      <p:to>
                                        <p:strVal val="visible"/>
                                      </p:to>
                                    </p:set>
                                    <p:animEffect transition="in" filter="fade">
                                      <p:cBhvr>
                                        <p:cTn id="67" dur="500"/>
                                        <p:tgtEl>
                                          <p:spTgt spid="36">
                                            <p:txEl>
                                              <p:pRg st="17" end="17"/>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xEl>
                                              <p:pRg st="18" end="18"/>
                                            </p:txEl>
                                          </p:spTgt>
                                        </p:tgtEl>
                                        <p:attrNameLst>
                                          <p:attrName>style.visibility</p:attrName>
                                        </p:attrNameLst>
                                      </p:cBhvr>
                                      <p:to>
                                        <p:strVal val="visible"/>
                                      </p:to>
                                    </p:set>
                                    <p:animEffect transition="in" filter="fade">
                                      <p:cBhvr>
                                        <p:cTn id="70" dur="500"/>
                                        <p:tgtEl>
                                          <p:spTgt spid="36">
                                            <p:txEl>
                                              <p:pRg st="18" end="18"/>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6">
                                            <p:txEl>
                                              <p:pRg st="19" end="19"/>
                                            </p:txEl>
                                          </p:spTgt>
                                        </p:tgtEl>
                                        <p:attrNameLst>
                                          <p:attrName>style.visibility</p:attrName>
                                        </p:attrNameLst>
                                      </p:cBhvr>
                                      <p:to>
                                        <p:strVal val="visible"/>
                                      </p:to>
                                    </p:set>
                                    <p:animEffect transition="in" filter="fade">
                                      <p:cBhvr>
                                        <p:cTn id="73" dur="500"/>
                                        <p:tgtEl>
                                          <p:spTgt spid="36">
                                            <p:txEl>
                                              <p:pRg st="19" end="19"/>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36">
                                            <p:txEl>
                                              <p:pRg st="20" end="20"/>
                                            </p:txEl>
                                          </p:spTgt>
                                        </p:tgtEl>
                                        <p:attrNameLst>
                                          <p:attrName>style.visibility</p:attrName>
                                        </p:attrNameLst>
                                      </p:cBhvr>
                                      <p:to>
                                        <p:strVal val="visible"/>
                                      </p:to>
                                    </p:set>
                                    <p:animEffect transition="in" filter="fade">
                                      <p:cBhvr>
                                        <p:cTn id="76" dur="500"/>
                                        <p:tgtEl>
                                          <p:spTgt spid="36">
                                            <p:txEl>
                                              <p:pRg st="20" end="20"/>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36">
                                            <p:txEl>
                                              <p:pRg st="21" end="21"/>
                                            </p:txEl>
                                          </p:spTgt>
                                        </p:tgtEl>
                                        <p:attrNameLst>
                                          <p:attrName>style.visibility</p:attrName>
                                        </p:attrNameLst>
                                      </p:cBhvr>
                                      <p:to>
                                        <p:strVal val="visible"/>
                                      </p:to>
                                    </p:set>
                                    <p:animEffect transition="in" filter="fade">
                                      <p:cBhvr>
                                        <p:cTn id="79" dur="500"/>
                                        <p:tgtEl>
                                          <p:spTgt spid="36">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86400" y="685800"/>
            <a:ext cx="3429000" cy="60960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Selection</a:t>
            </a:r>
            <a:endParaRPr lang="en-US" sz="3200" b="1" dirty="0">
              <a:solidFill>
                <a:schemeClr val="bg1"/>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66422622"/>
              </p:ext>
            </p:extLst>
          </p:nvPr>
        </p:nvGraphicFramePr>
        <p:xfrm>
          <a:off x="228596" y="1759744"/>
          <a:ext cx="8686807" cy="4979979"/>
        </p:xfrm>
        <a:graphic>
          <a:graphicData uri="http://schemas.openxmlformats.org/drawingml/2006/table">
            <a:tbl>
              <a:tblPr firstRow="1" firstCol="1" bandRow="1">
                <a:tableStyleId>{5C22544A-7EE6-4342-B048-85BDC9FD1C3A}</a:tableStyleId>
              </a:tblPr>
              <a:tblGrid>
                <a:gridCol w="2695904"/>
                <a:gridCol w="472966"/>
                <a:gridCol w="472966"/>
                <a:gridCol w="460703"/>
                <a:gridCol w="409904"/>
                <a:gridCol w="409904"/>
                <a:gridCol w="409904"/>
                <a:gridCol w="409904"/>
                <a:gridCol w="409904"/>
                <a:gridCol w="409904"/>
                <a:gridCol w="409904"/>
                <a:gridCol w="409904"/>
                <a:gridCol w="409904"/>
                <a:gridCol w="409904"/>
                <a:gridCol w="485228"/>
              </a:tblGrid>
              <a:tr h="362074">
                <a:tc rowSpan="2">
                  <a:txBody>
                    <a:bodyPr/>
                    <a:lstStyle/>
                    <a:p>
                      <a:pPr marL="0" marR="0" algn="ctr">
                        <a:lnSpc>
                          <a:spcPct val="115000"/>
                        </a:lnSpc>
                        <a:spcBef>
                          <a:spcPts val="0"/>
                        </a:spcBef>
                        <a:spcAft>
                          <a:spcPts val="0"/>
                        </a:spcAft>
                      </a:pPr>
                      <a:r>
                        <a:rPr lang="en-US" sz="1600" dirty="0">
                          <a:ln>
                            <a:noFill/>
                          </a:ln>
                          <a:effectLst>
                            <a:outerShdw blurRad="50800" dist="38100" dir="5400000" algn="t">
                              <a:srgbClr val="000000">
                                <a:alpha val="40000"/>
                              </a:srgbClr>
                            </a:outerShdw>
                          </a:effectLst>
                          <a:latin typeface="Century Gothic" panose="020B0502020202020204" pitchFamily="34" charset="0"/>
                        </a:rPr>
                        <a:t>Strategy</a:t>
                      </a:r>
                      <a:endParaRPr lang="en-US" sz="16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Ready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Capable</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Energy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10">
                  <a:txBody>
                    <a:bodyPr/>
                    <a:lstStyle/>
                    <a:p>
                      <a:pPr marL="0" marR="0" algn="ctr">
                        <a:lnSpc>
                          <a:spcPct val="115000"/>
                        </a:lnSpc>
                        <a:spcBef>
                          <a:spcPts val="0"/>
                        </a:spcBef>
                        <a:spcAft>
                          <a:spcPts val="0"/>
                        </a:spcAft>
                      </a:pPr>
                      <a:r>
                        <a:rPr lang="en-US" sz="1400" dirty="0">
                          <a:ln>
                            <a:noFill/>
                          </a:ln>
                          <a:effectLst>
                            <a:outerShdw blurRad="50800" dist="38100" dir="5400000" algn="t">
                              <a:srgbClr val="000000">
                                <a:alpha val="40000"/>
                              </a:srgbClr>
                            </a:outerShdw>
                          </a:effectLst>
                          <a:latin typeface="Century Gothic" panose="020B0502020202020204" pitchFamily="34" charset="0"/>
                        </a:rPr>
                        <a:t>Secondary Impacts</a:t>
                      </a:r>
                      <a:endParaRPr lang="en-US" sz="14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a:lnSpc>
                          <a:spcPct val="115000"/>
                        </a:lnSpc>
                        <a:spcBef>
                          <a:spcPts val="0"/>
                        </a:spcBef>
                        <a:spcAft>
                          <a:spcPts val="0"/>
                        </a:spcAft>
                      </a:pPr>
                      <a:r>
                        <a:rPr lang="en-US" sz="1200" dirty="0">
                          <a:effectLst>
                            <a:outerShdw blurRad="50800" dist="38100" dir="8100000" algn="tr">
                              <a:srgbClr val="000000">
                                <a:alpha val="40000"/>
                              </a:srgbClr>
                            </a:outerShdw>
                          </a:effectLst>
                          <a:latin typeface="Century Gothic" panose="020B0502020202020204" pitchFamily="34" charset="0"/>
                        </a:rPr>
                        <a:t>Ranking</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r>
              <a:tr h="462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1A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3A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4A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6A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7A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8A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en-US"/>
                    </a:p>
                  </a:txBody>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2B:  Work With Agencies and Organizations to Attract…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000" dirty="0" smtClean="0">
                          <a:effectLst/>
                          <a:latin typeface="Wingdings" panose="05000000000000000000" pitchFamily="2" charset="2"/>
                          <a:ea typeface="Times New Roman"/>
                          <a:cs typeface="Times New Roman"/>
                        </a:rPr>
                        <a:t> </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4A:  Develop a Master Plan</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5A:  Maintain Funding</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5B:  Mitigate Negative Impacts of Implements…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6A:  Evaluate Existing Service Structure</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spTree>
    <p:extLst>
      <p:ext uri="{BB962C8B-B14F-4D97-AF65-F5344CB8AC3E}">
        <p14:creationId xmlns:p14="http://schemas.microsoft.com/office/powerpoint/2010/main" val="166865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86400" y="685800"/>
            <a:ext cx="3429000" cy="60960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Selection</a:t>
            </a:r>
            <a:endParaRPr lang="en-US" sz="3200" b="1" dirty="0">
              <a:solidFill>
                <a:schemeClr val="bg1"/>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34267858"/>
              </p:ext>
            </p:extLst>
          </p:nvPr>
        </p:nvGraphicFramePr>
        <p:xfrm>
          <a:off x="228596" y="1759744"/>
          <a:ext cx="8686807" cy="4979979"/>
        </p:xfrm>
        <a:graphic>
          <a:graphicData uri="http://schemas.openxmlformats.org/drawingml/2006/table">
            <a:tbl>
              <a:tblPr firstRow="1" firstCol="1" bandRow="1">
                <a:tableStyleId>{5C22544A-7EE6-4342-B048-85BDC9FD1C3A}</a:tableStyleId>
              </a:tblPr>
              <a:tblGrid>
                <a:gridCol w="2695904"/>
                <a:gridCol w="472966"/>
                <a:gridCol w="472966"/>
                <a:gridCol w="460703"/>
                <a:gridCol w="409904"/>
                <a:gridCol w="409904"/>
                <a:gridCol w="409904"/>
                <a:gridCol w="409904"/>
                <a:gridCol w="409904"/>
                <a:gridCol w="409904"/>
                <a:gridCol w="409904"/>
                <a:gridCol w="409904"/>
                <a:gridCol w="409904"/>
                <a:gridCol w="409904"/>
                <a:gridCol w="485228"/>
              </a:tblGrid>
              <a:tr h="362074">
                <a:tc rowSpan="2">
                  <a:txBody>
                    <a:bodyPr/>
                    <a:lstStyle/>
                    <a:p>
                      <a:pPr marL="0" marR="0" algn="ctr">
                        <a:lnSpc>
                          <a:spcPct val="115000"/>
                        </a:lnSpc>
                        <a:spcBef>
                          <a:spcPts val="0"/>
                        </a:spcBef>
                        <a:spcAft>
                          <a:spcPts val="0"/>
                        </a:spcAft>
                      </a:pPr>
                      <a:r>
                        <a:rPr lang="en-US" sz="1600" dirty="0">
                          <a:ln>
                            <a:noFill/>
                          </a:ln>
                          <a:effectLst>
                            <a:outerShdw blurRad="50800" dist="38100" dir="5400000" algn="t">
                              <a:srgbClr val="000000">
                                <a:alpha val="40000"/>
                              </a:srgbClr>
                            </a:outerShdw>
                          </a:effectLst>
                          <a:latin typeface="Century Gothic" panose="020B0502020202020204" pitchFamily="34" charset="0"/>
                        </a:rPr>
                        <a:t>Strategy</a:t>
                      </a:r>
                      <a:endParaRPr lang="en-US" sz="16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Ready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Capable</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Energy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10">
                  <a:txBody>
                    <a:bodyPr/>
                    <a:lstStyle/>
                    <a:p>
                      <a:pPr marL="0" marR="0" algn="ctr">
                        <a:lnSpc>
                          <a:spcPct val="115000"/>
                        </a:lnSpc>
                        <a:spcBef>
                          <a:spcPts val="0"/>
                        </a:spcBef>
                        <a:spcAft>
                          <a:spcPts val="0"/>
                        </a:spcAft>
                      </a:pPr>
                      <a:r>
                        <a:rPr lang="en-US" sz="1400" dirty="0">
                          <a:ln>
                            <a:noFill/>
                          </a:ln>
                          <a:effectLst>
                            <a:outerShdw blurRad="50800" dist="38100" dir="5400000" algn="t">
                              <a:srgbClr val="000000">
                                <a:alpha val="40000"/>
                              </a:srgbClr>
                            </a:outerShdw>
                          </a:effectLst>
                          <a:latin typeface="Century Gothic" panose="020B0502020202020204" pitchFamily="34" charset="0"/>
                        </a:rPr>
                        <a:t>Secondary Impacts</a:t>
                      </a:r>
                      <a:endParaRPr lang="en-US" sz="14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a:lnSpc>
                          <a:spcPct val="115000"/>
                        </a:lnSpc>
                        <a:spcBef>
                          <a:spcPts val="0"/>
                        </a:spcBef>
                        <a:spcAft>
                          <a:spcPts val="0"/>
                        </a:spcAft>
                      </a:pPr>
                      <a:r>
                        <a:rPr lang="en-US" sz="1200" dirty="0">
                          <a:effectLst>
                            <a:outerShdw blurRad="50800" dist="38100" dir="8100000" algn="tr">
                              <a:srgbClr val="000000">
                                <a:alpha val="40000"/>
                              </a:srgbClr>
                            </a:outerShdw>
                          </a:effectLst>
                          <a:latin typeface="Century Gothic" panose="020B0502020202020204" pitchFamily="34" charset="0"/>
                        </a:rPr>
                        <a:t>Ranking</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r>
              <a:tr h="462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1A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3A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4A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6A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7A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8A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en-US"/>
                    </a:p>
                  </a:txBody>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smtClean="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2B:  Work With Agencies and Organizations to Attract…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000" dirty="0" smtClean="0">
                          <a:effectLst/>
                          <a:latin typeface="Wingdings" panose="05000000000000000000" pitchFamily="2" charset="2"/>
                          <a:ea typeface="Times New Roman"/>
                          <a:cs typeface="Times New Roman"/>
                        </a:rPr>
                        <a:t> </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4A:  Develop a Master Plan</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5A:  Maintain Funding</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5B:  Mitigate Negative Impacts of Implements…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6A:  Evaluate Existing Service Structure</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spTree>
    <p:extLst>
      <p:ext uri="{BB962C8B-B14F-4D97-AF65-F5344CB8AC3E}">
        <p14:creationId xmlns:p14="http://schemas.microsoft.com/office/powerpoint/2010/main" val="303020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86400" y="685800"/>
            <a:ext cx="3429000" cy="60960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Selection</a:t>
            </a:r>
            <a:endParaRPr lang="en-US" sz="3200" b="1" dirty="0">
              <a:solidFill>
                <a:schemeClr val="bg1"/>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67151392"/>
              </p:ext>
            </p:extLst>
          </p:nvPr>
        </p:nvGraphicFramePr>
        <p:xfrm>
          <a:off x="228596" y="1759744"/>
          <a:ext cx="8686807" cy="4979979"/>
        </p:xfrm>
        <a:graphic>
          <a:graphicData uri="http://schemas.openxmlformats.org/drawingml/2006/table">
            <a:tbl>
              <a:tblPr firstRow="1" firstCol="1" bandRow="1">
                <a:tableStyleId>{5C22544A-7EE6-4342-B048-85BDC9FD1C3A}</a:tableStyleId>
              </a:tblPr>
              <a:tblGrid>
                <a:gridCol w="2695904"/>
                <a:gridCol w="472966"/>
                <a:gridCol w="472966"/>
                <a:gridCol w="460703"/>
                <a:gridCol w="409904"/>
                <a:gridCol w="409904"/>
                <a:gridCol w="409904"/>
                <a:gridCol w="409904"/>
                <a:gridCol w="409904"/>
                <a:gridCol w="409904"/>
                <a:gridCol w="409904"/>
                <a:gridCol w="409904"/>
                <a:gridCol w="409904"/>
                <a:gridCol w="409904"/>
                <a:gridCol w="485228"/>
              </a:tblGrid>
              <a:tr h="362074">
                <a:tc rowSpan="2">
                  <a:txBody>
                    <a:bodyPr/>
                    <a:lstStyle/>
                    <a:p>
                      <a:pPr marL="0" marR="0" algn="ctr">
                        <a:lnSpc>
                          <a:spcPct val="115000"/>
                        </a:lnSpc>
                        <a:spcBef>
                          <a:spcPts val="0"/>
                        </a:spcBef>
                        <a:spcAft>
                          <a:spcPts val="0"/>
                        </a:spcAft>
                      </a:pPr>
                      <a:r>
                        <a:rPr lang="en-US" sz="1600" dirty="0">
                          <a:ln>
                            <a:noFill/>
                          </a:ln>
                          <a:effectLst>
                            <a:outerShdw blurRad="50800" dist="38100" dir="5400000" algn="t">
                              <a:srgbClr val="000000">
                                <a:alpha val="40000"/>
                              </a:srgbClr>
                            </a:outerShdw>
                          </a:effectLst>
                          <a:latin typeface="Century Gothic" panose="020B0502020202020204" pitchFamily="34" charset="0"/>
                        </a:rPr>
                        <a:t>Strategy</a:t>
                      </a:r>
                      <a:endParaRPr lang="en-US" sz="16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Ready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Capable</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Energy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10">
                  <a:txBody>
                    <a:bodyPr/>
                    <a:lstStyle/>
                    <a:p>
                      <a:pPr marL="0" marR="0" algn="ctr">
                        <a:lnSpc>
                          <a:spcPct val="115000"/>
                        </a:lnSpc>
                        <a:spcBef>
                          <a:spcPts val="0"/>
                        </a:spcBef>
                        <a:spcAft>
                          <a:spcPts val="0"/>
                        </a:spcAft>
                      </a:pPr>
                      <a:r>
                        <a:rPr lang="en-US" sz="1400" dirty="0">
                          <a:ln>
                            <a:noFill/>
                          </a:ln>
                          <a:effectLst>
                            <a:outerShdw blurRad="50800" dist="38100" dir="5400000" algn="t">
                              <a:srgbClr val="000000">
                                <a:alpha val="40000"/>
                              </a:srgbClr>
                            </a:outerShdw>
                          </a:effectLst>
                          <a:latin typeface="Century Gothic" panose="020B0502020202020204" pitchFamily="34" charset="0"/>
                        </a:rPr>
                        <a:t>Secondary Impacts</a:t>
                      </a:r>
                      <a:endParaRPr lang="en-US" sz="14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a:lnSpc>
                          <a:spcPct val="115000"/>
                        </a:lnSpc>
                        <a:spcBef>
                          <a:spcPts val="0"/>
                        </a:spcBef>
                        <a:spcAft>
                          <a:spcPts val="0"/>
                        </a:spcAft>
                      </a:pPr>
                      <a:r>
                        <a:rPr lang="en-US" sz="1200" dirty="0">
                          <a:effectLst>
                            <a:outerShdw blurRad="50800" dist="38100" dir="8100000" algn="tr">
                              <a:srgbClr val="000000">
                                <a:alpha val="40000"/>
                              </a:srgbClr>
                            </a:outerShdw>
                          </a:effectLst>
                          <a:latin typeface="Century Gothic" panose="020B0502020202020204" pitchFamily="34" charset="0"/>
                        </a:rPr>
                        <a:t>Ranking</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r>
              <a:tr h="462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1A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3A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4A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6A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7A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8A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en-US"/>
                    </a:p>
                  </a:txBody>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2B:  Work With Agencies and Organizations to Attract…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4A:  Develop a Master Plan</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5A:  Maintain Funding</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5B:  Mitigate Negative Impacts of Implements…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6A:  Evaluate Existing Service Structure</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spTree>
    <p:extLst>
      <p:ext uri="{BB962C8B-B14F-4D97-AF65-F5344CB8AC3E}">
        <p14:creationId xmlns:p14="http://schemas.microsoft.com/office/powerpoint/2010/main" val="267442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86400" y="685800"/>
            <a:ext cx="3429000" cy="60960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Selection</a:t>
            </a:r>
            <a:endParaRPr lang="en-US" sz="3200" b="1" dirty="0">
              <a:solidFill>
                <a:schemeClr val="bg1"/>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88334654"/>
              </p:ext>
            </p:extLst>
          </p:nvPr>
        </p:nvGraphicFramePr>
        <p:xfrm>
          <a:off x="228596" y="1759744"/>
          <a:ext cx="8686807" cy="4979979"/>
        </p:xfrm>
        <a:graphic>
          <a:graphicData uri="http://schemas.openxmlformats.org/drawingml/2006/table">
            <a:tbl>
              <a:tblPr firstRow="1" firstCol="1" bandRow="1">
                <a:tableStyleId>{5C22544A-7EE6-4342-B048-85BDC9FD1C3A}</a:tableStyleId>
              </a:tblPr>
              <a:tblGrid>
                <a:gridCol w="2695904"/>
                <a:gridCol w="472966"/>
                <a:gridCol w="472966"/>
                <a:gridCol w="460703"/>
                <a:gridCol w="409904"/>
                <a:gridCol w="409904"/>
                <a:gridCol w="409904"/>
                <a:gridCol w="409904"/>
                <a:gridCol w="409904"/>
                <a:gridCol w="409904"/>
                <a:gridCol w="409904"/>
                <a:gridCol w="409904"/>
                <a:gridCol w="409904"/>
                <a:gridCol w="409904"/>
                <a:gridCol w="485228"/>
              </a:tblGrid>
              <a:tr h="362074">
                <a:tc rowSpan="2">
                  <a:txBody>
                    <a:bodyPr/>
                    <a:lstStyle/>
                    <a:p>
                      <a:pPr marL="0" marR="0" algn="ctr">
                        <a:lnSpc>
                          <a:spcPct val="115000"/>
                        </a:lnSpc>
                        <a:spcBef>
                          <a:spcPts val="0"/>
                        </a:spcBef>
                        <a:spcAft>
                          <a:spcPts val="0"/>
                        </a:spcAft>
                      </a:pPr>
                      <a:r>
                        <a:rPr lang="en-US" sz="1600" dirty="0">
                          <a:ln>
                            <a:noFill/>
                          </a:ln>
                          <a:effectLst>
                            <a:outerShdw blurRad="50800" dist="38100" dir="5400000" algn="t">
                              <a:srgbClr val="000000">
                                <a:alpha val="40000"/>
                              </a:srgbClr>
                            </a:outerShdw>
                          </a:effectLst>
                          <a:latin typeface="Century Gothic" panose="020B0502020202020204" pitchFamily="34" charset="0"/>
                        </a:rPr>
                        <a:t>Strategy</a:t>
                      </a:r>
                      <a:endParaRPr lang="en-US" sz="16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Ready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Capable</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Energy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10">
                  <a:txBody>
                    <a:bodyPr/>
                    <a:lstStyle/>
                    <a:p>
                      <a:pPr marL="0" marR="0" algn="ctr">
                        <a:lnSpc>
                          <a:spcPct val="115000"/>
                        </a:lnSpc>
                        <a:spcBef>
                          <a:spcPts val="0"/>
                        </a:spcBef>
                        <a:spcAft>
                          <a:spcPts val="0"/>
                        </a:spcAft>
                      </a:pPr>
                      <a:r>
                        <a:rPr lang="en-US" sz="1400" dirty="0">
                          <a:ln>
                            <a:noFill/>
                          </a:ln>
                          <a:effectLst>
                            <a:outerShdw blurRad="50800" dist="38100" dir="5400000" algn="t">
                              <a:srgbClr val="000000">
                                <a:alpha val="40000"/>
                              </a:srgbClr>
                            </a:outerShdw>
                          </a:effectLst>
                          <a:latin typeface="Century Gothic" panose="020B0502020202020204" pitchFamily="34" charset="0"/>
                        </a:rPr>
                        <a:t>Secondary Impacts</a:t>
                      </a:r>
                      <a:endParaRPr lang="en-US" sz="14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a:lnSpc>
                          <a:spcPct val="115000"/>
                        </a:lnSpc>
                        <a:spcBef>
                          <a:spcPts val="0"/>
                        </a:spcBef>
                        <a:spcAft>
                          <a:spcPts val="0"/>
                        </a:spcAft>
                      </a:pPr>
                      <a:r>
                        <a:rPr lang="en-US" sz="1200" dirty="0">
                          <a:effectLst>
                            <a:outerShdw blurRad="50800" dist="38100" dir="8100000" algn="tr">
                              <a:srgbClr val="000000">
                                <a:alpha val="40000"/>
                              </a:srgbClr>
                            </a:outerShdw>
                          </a:effectLst>
                          <a:latin typeface="Century Gothic" panose="020B0502020202020204" pitchFamily="34" charset="0"/>
                        </a:rPr>
                        <a:t>Ranking</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r>
              <a:tr h="462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1A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3A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4A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6A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7A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8A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en-US"/>
                    </a:p>
                  </a:txBody>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2B:  Work With Agencies and Organizations to Attract…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4A:  Develop a Master Plan</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5A:  Maintain Funding</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5B:  Mitigate Negative Impacts of Implements…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6A:  Evaluate Existing Service Structure</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spTree>
    <p:extLst>
      <p:ext uri="{BB962C8B-B14F-4D97-AF65-F5344CB8AC3E}">
        <p14:creationId xmlns:p14="http://schemas.microsoft.com/office/powerpoint/2010/main" val="194316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86400" y="685800"/>
            <a:ext cx="3429000" cy="60960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Selection</a:t>
            </a:r>
            <a:endParaRPr lang="en-US" sz="3200" b="1" dirty="0">
              <a:solidFill>
                <a:schemeClr val="bg1"/>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85224887"/>
              </p:ext>
            </p:extLst>
          </p:nvPr>
        </p:nvGraphicFramePr>
        <p:xfrm>
          <a:off x="228596" y="1759744"/>
          <a:ext cx="8686807" cy="4979979"/>
        </p:xfrm>
        <a:graphic>
          <a:graphicData uri="http://schemas.openxmlformats.org/drawingml/2006/table">
            <a:tbl>
              <a:tblPr firstRow="1" firstCol="1" bandRow="1">
                <a:tableStyleId>{5C22544A-7EE6-4342-B048-85BDC9FD1C3A}</a:tableStyleId>
              </a:tblPr>
              <a:tblGrid>
                <a:gridCol w="2695904"/>
                <a:gridCol w="472966"/>
                <a:gridCol w="472966"/>
                <a:gridCol w="460703"/>
                <a:gridCol w="409904"/>
                <a:gridCol w="409904"/>
                <a:gridCol w="409904"/>
                <a:gridCol w="409904"/>
                <a:gridCol w="409904"/>
                <a:gridCol w="409904"/>
                <a:gridCol w="409904"/>
                <a:gridCol w="409904"/>
                <a:gridCol w="409904"/>
                <a:gridCol w="409904"/>
                <a:gridCol w="485228"/>
              </a:tblGrid>
              <a:tr h="362074">
                <a:tc rowSpan="2">
                  <a:txBody>
                    <a:bodyPr/>
                    <a:lstStyle/>
                    <a:p>
                      <a:pPr marL="0" marR="0" algn="ctr">
                        <a:lnSpc>
                          <a:spcPct val="115000"/>
                        </a:lnSpc>
                        <a:spcBef>
                          <a:spcPts val="0"/>
                        </a:spcBef>
                        <a:spcAft>
                          <a:spcPts val="0"/>
                        </a:spcAft>
                      </a:pPr>
                      <a:r>
                        <a:rPr lang="en-US" sz="1600" dirty="0">
                          <a:ln>
                            <a:noFill/>
                          </a:ln>
                          <a:effectLst>
                            <a:outerShdw blurRad="50800" dist="38100" dir="5400000" algn="t">
                              <a:srgbClr val="000000">
                                <a:alpha val="40000"/>
                              </a:srgbClr>
                            </a:outerShdw>
                          </a:effectLst>
                          <a:latin typeface="Century Gothic" panose="020B0502020202020204" pitchFamily="34" charset="0"/>
                        </a:rPr>
                        <a:t>Strategy</a:t>
                      </a:r>
                      <a:endParaRPr lang="en-US" sz="16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Ready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Capable</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Energy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10">
                  <a:txBody>
                    <a:bodyPr/>
                    <a:lstStyle/>
                    <a:p>
                      <a:pPr marL="0" marR="0" algn="ctr">
                        <a:lnSpc>
                          <a:spcPct val="115000"/>
                        </a:lnSpc>
                        <a:spcBef>
                          <a:spcPts val="0"/>
                        </a:spcBef>
                        <a:spcAft>
                          <a:spcPts val="0"/>
                        </a:spcAft>
                      </a:pPr>
                      <a:r>
                        <a:rPr lang="en-US" sz="1400" dirty="0">
                          <a:ln>
                            <a:noFill/>
                          </a:ln>
                          <a:effectLst>
                            <a:outerShdw blurRad="50800" dist="38100" dir="5400000" algn="t">
                              <a:srgbClr val="000000">
                                <a:alpha val="40000"/>
                              </a:srgbClr>
                            </a:outerShdw>
                          </a:effectLst>
                          <a:latin typeface="Century Gothic" panose="020B0502020202020204" pitchFamily="34" charset="0"/>
                        </a:rPr>
                        <a:t>Secondary Impacts</a:t>
                      </a:r>
                      <a:endParaRPr lang="en-US" sz="14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a:lnSpc>
                          <a:spcPct val="115000"/>
                        </a:lnSpc>
                        <a:spcBef>
                          <a:spcPts val="0"/>
                        </a:spcBef>
                        <a:spcAft>
                          <a:spcPts val="0"/>
                        </a:spcAft>
                      </a:pPr>
                      <a:r>
                        <a:rPr lang="en-US" sz="1200" dirty="0">
                          <a:effectLst>
                            <a:outerShdw blurRad="50800" dist="38100" dir="8100000" algn="tr">
                              <a:srgbClr val="000000">
                                <a:alpha val="40000"/>
                              </a:srgbClr>
                            </a:outerShdw>
                          </a:effectLst>
                          <a:latin typeface="Century Gothic" panose="020B0502020202020204" pitchFamily="34" charset="0"/>
                        </a:rPr>
                        <a:t>Ranking</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r>
              <a:tr h="462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1A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3A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4A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6A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7A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8A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en-US"/>
                    </a:p>
                  </a:txBody>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2B:  Work With Agencies and Organizations to Attract…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4A:  Develop a Master Plan</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5A:  Maintain Funding</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5B:  Mitigate Negative Impacts of Implements…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6A:  Evaluate Existing Service Structure</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spTree>
    <p:extLst>
      <p:ext uri="{BB962C8B-B14F-4D97-AF65-F5344CB8AC3E}">
        <p14:creationId xmlns:p14="http://schemas.microsoft.com/office/powerpoint/2010/main" val="98270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86400" y="685800"/>
            <a:ext cx="3429000" cy="60960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Selection</a:t>
            </a:r>
            <a:endParaRPr lang="en-US" sz="3200" b="1" dirty="0">
              <a:solidFill>
                <a:schemeClr val="bg1"/>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91303966"/>
              </p:ext>
            </p:extLst>
          </p:nvPr>
        </p:nvGraphicFramePr>
        <p:xfrm>
          <a:off x="228596" y="1759744"/>
          <a:ext cx="8686807" cy="4979979"/>
        </p:xfrm>
        <a:graphic>
          <a:graphicData uri="http://schemas.openxmlformats.org/drawingml/2006/table">
            <a:tbl>
              <a:tblPr firstRow="1" firstCol="1" bandRow="1">
                <a:tableStyleId>{5C22544A-7EE6-4342-B048-85BDC9FD1C3A}</a:tableStyleId>
              </a:tblPr>
              <a:tblGrid>
                <a:gridCol w="2695904"/>
                <a:gridCol w="472966"/>
                <a:gridCol w="472966"/>
                <a:gridCol w="460703"/>
                <a:gridCol w="409904"/>
                <a:gridCol w="409904"/>
                <a:gridCol w="409904"/>
                <a:gridCol w="409904"/>
                <a:gridCol w="409904"/>
                <a:gridCol w="409904"/>
                <a:gridCol w="409904"/>
                <a:gridCol w="409904"/>
                <a:gridCol w="409904"/>
                <a:gridCol w="409904"/>
                <a:gridCol w="485228"/>
              </a:tblGrid>
              <a:tr h="362074">
                <a:tc rowSpan="2">
                  <a:txBody>
                    <a:bodyPr/>
                    <a:lstStyle/>
                    <a:p>
                      <a:pPr marL="0" marR="0" algn="ctr">
                        <a:lnSpc>
                          <a:spcPct val="115000"/>
                        </a:lnSpc>
                        <a:spcBef>
                          <a:spcPts val="0"/>
                        </a:spcBef>
                        <a:spcAft>
                          <a:spcPts val="0"/>
                        </a:spcAft>
                      </a:pPr>
                      <a:r>
                        <a:rPr lang="en-US" sz="1600" dirty="0">
                          <a:ln>
                            <a:noFill/>
                          </a:ln>
                          <a:effectLst>
                            <a:outerShdw blurRad="50800" dist="38100" dir="5400000" algn="t">
                              <a:srgbClr val="000000">
                                <a:alpha val="40000"/>
                              </a:srgbClr>
                            </a:outerShdw>
                          </a:effectLst>
                          <a:latin typeface="Century Gothic" panose="020B0502020202020204" pitchFamily="34" charset="0"/>
                        </a:rPr>
                        <a:t>Strategy</a:t>
                      </a:r>
                      <a:endParaRPr lang="en-US" sz="16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Ready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Capable</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Energy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10">
                  <a:txBody>
                    <a:bodyPr/>
                    <a:lstStyle/>
                    <a:p>
                      <a:pPr marL="0" marR="0" algn="ctr">
                        <a:lnSpc>
                          <a:spcPct val="115000"/>
                        </a:lnSpc>
                        <a:spcBef>
                          <a:spcPts val="0"/>
                        </a:spcBef>
                        <a:spcAft>
                          <a:spcPts val="0"/>
                        </a:spcAft>
                      </a:pPr>
                      <a:r>
                        <a:rPr lang="en-US" sz="1400" dirty="0">
                          <a:ln>
                            <a:noFill/>
                          </a:ln>
                          <a:effectLst>
                            <a:outerShdw blurRad="50800" dist="38100" dir="5400000" algn="t">
                              <a:srgbClr val="000000">
                                <a:alpha val="40000"/>
                              </a:srgbClr>
                            </a:outerShdw>
                          </a:effectLst>
                          <a:latin typeface="Century Gothic" panose="020B0502020202020204" pitchFamily="34" charset="0"/>
                        </a:rPr>
                        <a:t>Secondary Impacts</a:t>
                      </a:r>
                      <a:endParaRPr lang="en-US" sz="14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a:lnSpc>
                          <a:spcPct val="115000"/>
                        </a:lnSpc>
                        <a:spcBef>
                          <a:spcPts val="0"/>
                        </a:spcBef>
                        <a:spcAft>
                          <a:spcPts val="0"/>
                        </a:spcAft>
                      </a:pPr>
                      <a:r>
                        <a:rPr lang="en-US" sz="1200" dirty="0">
                          <a:effectLst>
                            <a:outerShdw blurRad="50800" dist="38100" dir="8100000" algn="tr">
                              <a:srgbClr val="000000">
                                <a:alpha val="40000"/>
                              </a:srgbClr>
                            </a:outerShdw>
                          </a:effectLst>
                          <a:latin typeface="Century Gothic" panose="020B0502020202020204" pitchFamily="34" charset="0"/>
                        </a:rPr>
                        <a:t>Ranking</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r>
              <a:tr h="462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1A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3A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4A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6A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7A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8A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en-US"/>
                    </a:p>
                  </a:txBody>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2B:  Work With Agencies and Organizations to Attract…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4A:  Develop a Master Plan</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5A:  Maintain Funding</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5B:  Mitigate Negative Impacts of Implements…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6A:  Evaluate Existing Service Structure</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spTree>
    <p:extLst>
      <p:ext uri="{BB962C8B-B14F-4D97-AF65-F5344CB8AC3E}">
        <p14:creationId xmlns:p14="http://schemas.microsoft.com/office/powerpoint/2010/main" val="308296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86400" y="685800"/>
            <a:ext cx="3429000" cy="60960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Selection</a:t>
            </a:r>
            <a:endParaRPr lang="en-US" sz="3200" b="1" dirty="0">
              <a:solidFill>
                <a:schemeClr val="bg1"/>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79825501"/>
              </p:ext>
            </p:extLst>
          </p:nvPr>
        </p:nvGraphicFramePr>
        <p:xfrm>
          <a:off x="228596" y="1759744"/>
          <a:ext cx="8686807" cy="4979979"/>
        </p:xfrm>
        <a:graphic>
          <a:graphicData uri="http://schemas.openxmlformats.org/drawingml/2006/table">
            <a:tbl>
              <a:tblPr firstRow="1" firstCol="1" bandRow="1">
                <a:tableStyleId>{5C22544A-7EE6-4342-B048-85BDC9FD1C3A}</a:tableStyleId>
              </a:tblPr>
              <a:tblGrid>
                <a:gridCol w="2695904"/>
                <a:gridCol w="472966"/>
                <a:gridCol w="472966"/>
                <a:gridCol w="460703"/>
                <a:gridCol w="409904"/>
                <a:gridCol w="409904"/>
                <a:gridCol w="409904"/>
                <a:gridCol w="409904"/>
                <a:gridCol w="409904"/>
                <a:gridCol w="409904"/>
                <a:gridCol w="409904"/>
                <a:gridCol w="409904"/>
                <a:gridCol w="409904"/>
                <a:gridCol w="409904"/>
                <a:gridCol w="485228"/>
              </a:tblGrid>
              <a:tr h="362074">
                <a:tc rowSpan="2">
                  <a:txBody>
                    <a:bodyPr/>
                    <a:lstStyle/>
                    <a:p>
                      <a:pPr marL="0" marR="0" algn="ctr">
                        <a:lnSpc>
                          <a:spcPct val="115000"/>
                        </a:lnSpc>
                        <a:spcBef>
                          <a:spcPts val="0"/>
                        </a:spcBef>
                        <a:spcAft>
                          <a:spcPts val="0"/>
                        </a:spcAft>
                      </a:pPr>
                      <a:r>
                        <a:rPr lang="en-US" sz="1600" dirty="0">
                          <a:ln>
                            <a:noFill/>
                          </a:ln>
                          <a:effectLst>
                            <a:outerShdw blurRad="50800" dist="38100" dir="5400000" algn="t">
                              <a:srgbClr val="000000">
                                <a:alpha val="40000"/>
                              </a:srgbClr>
                            </a:outerShdw>
                          </a:effectLst>
                          <a:latin typeface="Century Gothic" panose="020B0502020202020204" pitchFamily="34" charset="0"/>
                        </a:rPr>
                        <a:t>Strategy</a:t>
                      </a:r>
                      <a:endParaRPr lang="en-US" sz="16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Ready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Capable</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Energy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10">
                  <a:txBody>
                    <a:bodyPr/>
                    <a:lstStyle/>
                    <a:p>
                      <a:pPr marL="0" marR="0" algn="ctr">
                        <a:lnSpc>
                          <a:spcPct val="115000"/>
                        </a:lnSpc>
                        <a:spcBef>
                          <a:spcPts val="0"/>
                        </a:spcBef>
                        <a:spcAft>
                          <a:spcPts val="0"/>
                        </a:spcAft>
                      </a:pPr>
                      <a:r>
                        <a:rPr lang="en-US" sz="1400" dirty="0">
                          <a:ln>
                            <a:noFill/>
                          </a:ln>
                          <a:effectLst>
                            <a:outerShdw blurRad="50800" dist="38100" dir="5400000" algn="t">
                              <a:srgbClr val="000000">
                                <a:alpha val="40000"/>
                              </a:srgbClr>
                            </a:outerShdw>
                          </a:effectLst>
                          <a:latin typeface="Century Gothic" panose="020B0502020202020204" pitchFamily="34" charset="0"/>
                        </a:rPr>
                        <a:t>Secondary Impacts</a:t>
                      </a:r>
                      <a:endParaRPr lang="en-US" sz="14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a:lnSpc>
                          <a:spcPct val="115000"/>
                        </a:lnSpc>
                        <a:spcBef>
                          <a:spcPts val="0"/>
                        </a:spcBef>
                        <a:spcAft>
                          <a:spcPts val="0"/>
                        </a:spcAft>
                      </a:pPr>
                      <a:r>
                        <a:rPr lang="en-US" sz="1200" dirty="0">
                          <a:effectLst>
                            <a:outerShdw blurRad="50800" dist="38100" dir="8100000" algn="tr">
                              <a:srgbClr val="000000">
                                <a:alpha val="40000"/>
                              </a:srgbClr>
                            </a:outerShdw>
                          </a:effectLst>
                          <a:latin typeface="Century Gothic" panose="020B0502020202020204" pitchFamily="34" charset="0"/>
                        </a:rPr>
                        <a:t>Ranking</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r>
              <a:tr h="462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1A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3A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4A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6A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7A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8A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en-US"/>
                    </a:p>
                  </a:txBody>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2B:  Work With Agencies and Organizations to Attract…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400" b="1" smtClean="0">
                          <a:effectLst/>
                          <a:latin typeface="Century Gothic" panose="020B0502020202020204" pitchFamily="34" charset="0"/>
                        </a:rPr>
                        <a:t>-</a:t>
                      </a: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400" b="1" smtClean="0">
                          <a:effectLst/>
                          <a:latin typeface="Century Gothic" panose="020B0502020202020204" pitchFamily="34" charset="0"/>
                        </a:rPr>
                        <a:t>-</a:t>
                      </a: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4A:  Develop a Master Plan</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5A:  Maintain Funding</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400" b="1" smtClean="0">
                          <a:effectLst/>
                          <a:latin typeface="Century Gothic" panose="020B0502020202020204" pitchFamily="34" charset="0"/>
                        </a:rPr>
                        <a:t>-</a:t>
                      </a: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5B:  Mitigate Negative Impacts of Implements…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6A:  Evaluate Existing Service Structure</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400" b="1" smtClean="0">
                          <a:effectLst/>
                          <a:latin typeface="Century Gothic" panose="020B0502020202020204" pitchFamily="34" charset="0"/>
                        </a:rPr>
                        <a:t>-</a:t>
                      </a: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spTree>
    <p:extLst>
      <p:ext uri="{BB962C8B-B14F-4D97-AF65-F5344CB8AC3E}">
        <p14:creationId xmlns:p14="http://schemas.microsoft.com/office/powerpoint/2010/main" val="241275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86400" y="685800"/>
            <a:ext cx="3429000" cy="60960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Selection</a:t>
            </a:r>
            <a:endParaRPr lang="en-US" sz="3200" b="1" dirty="0">
              <a:solidFill>
                <a:schemeClr val="bg1"/>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08320762"/>
              </p:ext>
            </p:extLst>
          </p:nvPr>
        </p:nvGraphicFramePr>
        <p:xfrm>
          <a:off x="228596" y="1759744"/>
          <a:ext cx="8686807" cy="4979979"/>
        </p:xfrm>
        <a:graphic>
          <a:graphicData uri="http://schemas.openxmlformats.org/drawingml/2006/table">
            <a:tbl>
              <a:tblPr firstRow="1" firstCol="1" bandRow="1">
                <a:tableStyleId>{5C22544A-7EE6-4342-B048-85BDC9FD1C3A}</a:tableStyleId>
              </a:tblPr>
              <a:tblGrid>
                <a:gridCol w="2695904"/>
                <a:gridCol w="472966"/>
                <a:gridCol w="472966"/>
                <a:gridCol w="460703"/>
                <a:gridCol w="409904"/>
                <a:gridCol w="409904"/>
                <a:gridCol w="409904"/>
                <a:gridCol w="409904"/>
                <a:gridCol w="409904"/>
                <a:gridCol w="409904"/>
                <a:gridCol w="409904"/>
                <a:gridCol w="409904"/>
                <a:gridCol w="409904"/>
                <a:gridCol w="409904"/>
                <a:gridCol w="485228"/>
              </a:tblGrid>
              <a:tr h="362074">
                <a:tc rowSpan="2">
                  <a:txBody>
                    <a:bodyPr/>
                    <a:lstStyle/>
                    <a:p>
                      <a:pPr marL="0" marR="0" algn="ctr">
                        <a:lnSpc>
                          <a:spcPct val="115000"/>
                        </a:lnSpc>
                        <a:spcBef>
                          <a:spcPts val="0"/>
                        </a:spcBef>
                        <a:spcAft>
                          <a:spcPts val="0"/>
                        </a:spcAft>
                      </a:pPr>
                      <a:r>
                        <a:rPr lang="en-US" sz="1600" dirty="0">
                          <a:ln>
                            <a:noFill/>
                          </a:ln>
                          <a:effectLst>
                            <a:outerShdw blurRad="50800" dist="38100" dir="5400000" algn="t">
                              <a:srgbClr val="000000">
                                <a:alpha val="40000"/>
                              </a:srgbClr>
                            </a:outerShdw>
                          </a:effectLst>
                          <a:latin typeface="Century Gothic" panose="020B0502020202020204" pitchFamily="34" charset="0"/>
                        </a:rPr>
                        <a:t>Strategy</a:t>
                      </a:r>
                      <a:endParaRPr lang="en-US" sz="16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Ready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Capable</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71755" marR="71755" algn="ctr">
                        <a:lnSpc>
                          <a:spcPct val="115000"/>
                        </a:lnSpc>
                        <a:spcBef>
                          <a:spcPts val="0"/>
                        </a:spcBef>
                        <a:spcAft>
                          <a:spcPts val="0"/>
                        </a:spcAft>
                      </a:pPr>
                      <a:r>
                        <a:rPr lang="en-US" sz="1200" dirty="0">
                          <a:ln>
                            <a:noFill/>
                          </a:ln>
                          <a:effectLst>
                            <a:outerShdw blurRad="50800" dist="38100" dir="5400000" algn="t">
                              <a:srgbClr val="000000">
                                <a:alpha val="40000"/>
                              </a:srgbClr>
                            </a:outerShdw>
                          </a:effectLst>
                          <a:latin typeface="Century Gothic" panose="020B0502020202020204" pitchFamily="34" charset="0"/>
                        </a:rPr>
                        <a:t>Energy</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10">
                  <a:txBody>
                    <a:bodyPr/>
                    <a:lstStyle/>
                    <a:p>
                      <a:pPr marL="0" marR="0" algn="ctr">
                        <a:lnSpc>
                          <a:spcPct val="115000"/>
                        </a:lnSpc>
                        <a:spcBef>
                          <a:spcPts val="0"/>
                        </a:spcBef>
                        <a:spcAft>
                          <a:spcPts val="0"/>
                        </a:spcAft>
                      </a:pPr>
                      <a:r>
                        <a:rPr lang="en-US" sz="1400" dirty="0">
                          <a:ln>
                            <a:noFill/>
                          </a:ln>
                          <a:effectLst>
                            <a:outerShdw blurRad="50800" dist="38100" dir="5400000" algn="t">
                              <a:srgbClr val="000000">
                                <a:alpha val="40000"/>
                              </a:srgbClr>
                            </a:outerShdw>
                          </a:effectLst>
                          <a:latin typeface="Century Gothic" panose="020B0502020202020204" pitchFamily="34" charset="0"/>
                        </a:rPr>
                        <a:t>Secondary Impacts</a:t>
                      </a:r>
                      <a:endParaRPr lang="en-US" sz="1400"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a:lnSpc>
                          <a:spcPct val="115000"/>
                        </a:lnSpc>
                        <a:spcBef>
                          <a:spcPts val="0"/>
                        </a:spcBef>
                        <a:spcAft>
                          <a:spcPts val="0"/>
                        </a:spcAft>
                      </a:pPr>
                      <a:r>
                        <a:rPr lang="en-US" sz="1200" dirty="0">
                          <a:effectLst>
                            <a:outerShdw blurRad="50800" dist="38100" dir="8100000" algn="tr">
                              <a:srgbClr val="000000">
                                <a:alpha val="40000"/>
                              </a:srgbClr>
                            </a:outerShdw>
                          </a:effectLst>
                          <a:latin typeface="Century Gothic" panose="020B0502020202020204" pitchFamily="34" charset="0"/>
                        </a:rPr>
                        <a:t>Ranking</a:t>
                      </a:r>
                      <a:endParaRPr lang="en-US" sz="1200"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r>
              <a:tr h="462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1A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2B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3A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4A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5B</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6A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7A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lgn="ctr">
                        <a:lnSpc>
                          <a:spcPct val="115000"/>
                        </a:lnSpc>
                        <a:spcBef>
                          <a:spcPts val="0"/>
                        </a:spcBef>
                        <a:spcAft>
                          <a:spcPts val="0"/>
                        </a:spcAft>
                      </a:pPr>
                      <a:r>
                        <a:rPr lang="en-US" sz="1400" b="1" dirty="0">
                          <a:effectLst/>
                          <a:latin typeface="Century Gothic" panose="020B0502020202020204" pitchFamily="34" charset="0"/>
                        </a:rPr>
                        <a:t>8A</a:t>
                      </a:r>
                      <a:endParaRPr lang="en-US" sz="1400" b="1" dirty="0">
                        <a:effectLst/>
                        <a:latin typeface="Century Gothic" panose="020B0502020202020204" pitchFamily="34" charset="0"/>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en-US"/>
                    </a:p>
                  </a:txBody>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dirty="0" smtClean="0">
                          <a:effectLst/>
                          <a:latin typeface="Century Gothic" panose="020B0502020202020204" pitchFamily="34" charset="0"/>
                        </a:rPr>
                        <a:t>2</a:t>
                      </a: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a:effectLst/>
                          <a:latin typeface="Wingdings" panose="05000000000000000000" pitchFamily="2" charset="2"/>
                        </a:rPr>
                        <a:t>n</a:t>
                      </a:r>
                      <a:endParaRPr lang="en-US" sz="100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smtClean="0">
                          <a:effectLst/>
                          <a:latin typeface="Century Gothic" panose="020B0502020202020204" pitchFamily="34" charset="0"/>
                        </a:rPr>
                        <a:t>1</a:t>
                      </a: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2B:  Work With Agencies and Organizations to Attract…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400" b="1" smtClean="0">
                          <a:effectLst/>
                          <a:latin typeface="Century Gothic" panose="020B0502020202020204" pitchFamily="34" charset="0"/>
                        </a:rPr>
                        <a:t>-</a:t>
                      </a: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400" b="1" smtClean="0">
                          <a:effectLst/>
                          <a:latin typeface="Century Gothic" panose="020B0502020202020204" pitchFamily="34" charset="0"/>
                        </a:rPr>
                        <a:t>-</a:t>
                      </a: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4A:  Develop a Master Plan</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smtClean="0">
                          <a:effectLst/>
                          <a:latin typeface="Century Gothic" panose="020B0502020202020204" pitchFamily="34" charset="0"/>
                        </a:rPr>
                        <a:t>4</a:t>
                      </a: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5A:  Maintain Funding</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400" b="1" smtClean="0">
                          <a:effectLst/>
                          <a:latin typeface="Century Gothic" panose="020B0502020202020204" pitchFamily="34" charset="0"/>
                        </a:rPr>
                        <a:t>-</a:t>
                      </a: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5B:  Mitigate Negative Impacts of Implements…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smtClean="0">
                          <a:effectLst/>
                          <a:latin typeface="Century Gothic" panose="020B0502020202020204" pitchFamily="34" charset="0"/>
                        </a:rPr>
                        <a:t>1</a:t>
                      </a: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6A:  Evaluate Existing Service Structure</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smtClean="0">
                          <a:effectLst/>
                          <a:latin typeface="Century Gothic" panose="020B0502020202020204" pitchFamily="34" charset="0"/>
                        </a:rPr>
                        <a:t>3</a:t>
                      </a: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dirty="0">
                          <a:effectLst/>
                          <a:latin typeface="Wingdings" panose="05000000000000000000" pitchFamily="2" charset="2"/>
                        </a:rPr>
                        <a:t>o</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dirty="0" smtClean="0">
                          <a:effectLst/>
                          <a:latin typeface="Wingdings 3" panose="05040102010807070707" pitchFamily="18" charset="2"/>
                        </a:rPr>
                        <a:t>x</a:t>
                      </a:r>
                      <a:endParaRPr lang="en-US" sz="1000" dirty="0">
                        <a:effectLst/>
                        <a:latin typeface="Wingdings 3" panose="05040102010807070707" pitchFamily="18"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400" b="1" smtClean="0">
                          <a:effectLst/>
                          <a:latin typeface="Century Gothic" panose="020B0502020202020204" pitchFamily="34" charset="0"/>
                        </a:rPr>
                        <a:t>-</a:t>
                      </a:r>
                      <a:endParaRPr lang="en-US" sz="24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2092">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2000" dirty="0">
                          <a:effectLst/>
                          <a:latin typeface="Wingdings" panose="05000000000000000000" pitchFamily="2" charset="2"/>
                        </a:rPr>
                        <a:t>n</a:t>
                      </a:r>
                      <a:endParaRPr lang="en-US" sz="1000" dirty="0">
                        <a:effectLst/>
                        <a:latin typeface="Wingdings" panose="05000000000000000000" pitchFamily="2" charset="2"/>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600" b="1" dirty="0" smtClean="0">
                          <a:effectLst/>
                          <a:latin typeface="Century Gothic" panose="020B0502020202020204" pitchFamily="34" charset="0"/>
                        </a:rPr>
                        <a:t>1</a:t>
                      </a:r>
                      <a:endParaRPr lang="en-US" sz="1600" b="1" dirty="0">
                        <a:effectLst/>
                        <a:latin typeface="Century Gothic" panose="020B050202020202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spTree>
    <p:extLst>
      <p:ext uri="{BB962C8B-B14F-4D97-AF65-F5344CB8AC3E}">
        <p14:creationId xmlns:p14="http://schemas.microsoft.com/office/powerpoint/2010/main" val="381492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Action Plan</a:t>
            </a:r>
            <a:endParaRPr lang="en-US" sz="3200" b="1" dirty="0">
              <a:solidFill>
                <a:schemeClr val="bg1"/>
              </a:solidFill>
              <a:latin typeface="Century Gothic" panose="020B0502020202020204" pitchFamily="34" charset="0"/>
            </a:endParaRPr>
          </a:p>
        </p:txBody>
      </p:sp>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graphicFrame>
        <p:nvGraphicFramePr>
          <p:cNvPr id="2" name="Table 1"/>
          <p:cNvGraphicFramePr>
            <a:graphicFrameLocks noGrp="1"/>
          </p:cNvGraphicFramePr>
          <p:nvPr>
            <p:extLst>
              <p:ext uri="{D42A27DB-BD31-4B8C-83A1-F6EECF244321}">
                <p14:modId xmlns:p14="http://schemas.microsoft.com/office/powerpoint/2010/main" val="589395359"/>
              </p:ext>
            </p:extLst>
          </p:nvPr>
        </p:nvGraphicFramePr>
        <p:xfrm>
          <a:off x="2590800" y="152402"/>
          <a:ext cx="6400799" cy="6611917"/>
        </p:xfrm>
        <a:graphic>
          <a:graphicData uri="http://schemas.openxmlformats.org/drawingml/2006/table">
            <a:tbl>
              <a:tblPr firstRow="1" firstCol="1" bandRow="1">
                <a:tableStyleId>{5C22544A-7EE6-4342-B048-85BDC9FD1C3A}</a:tableStyleId>
              </a:tblPr>
              <a:tblGrid>
                <a:gridCol w="2004646"/>
                <a:gridCol w="1524000"/>
                <a:gridCol w="2872153"/>
              </a:tblGrid>
              <a:tr h="447466">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Strategy</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Timeline</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First Steps</a:t>
                      </a:r>
                      <a:endParaRPr lang="en-US" sz="16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3 - 6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UWEX Local Government Center for “best practices”.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2B:  Work With Agencies and Organizations to Attract…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work with existing partners.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support training efforts.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4A:  Develop a Master Plan</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Find a reputable firm with Wisconsin county services background and facility master planning experience.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5A:  Maintain Funding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Provide Lean government training.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195164">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5B:  Mitigate Negative Impacts of Implements…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Work with Highway Commissioner, Sheriff, and Corporation Counsel to develop a letter to local government.  Be sure to include input from Wisconsin Towns Association and the Wisconsin League of Municipalities.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6A:  Evaluate Existing Service Structure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6 months – 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UWEX Local Government Center for “best practices”.  May need to hire a private consultant.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CESA 3 to assist in finding school districts interested in working with Grant County government.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Tree>
    <p:extLst>
      <p:ext uri="{BB962C8B-B14F-4D97-AF65-F5344CB8AC3E}">
        <p14:creationId xmlns:p14="http://schemas.microsoft.com/office/powerpoint/2010/main" val="39747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Action Plan</a:t>
            </a:r>
            <a:endParaRPr lang="en-US" sz="3200" b="1" dirty="0">
              <a:solidFill>
                <a:schemeClr val="bg1"/>
              </a:solidFill>
              <a:latin typeface="Century Gothic" panose="020B0502020202020204" pitchFamily="34" charset="0"/>
            </a:endParaRPr>
          </a:p>
        </p:txBody>
      </p:sp>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graphicFrame>
        <p:nvGraphicFramePr>
          <p:cNvPr id="2" name="Table 1"/>
          <p:cNvGraphicFramePr>
            <a:graphicFrameLocks noGrp="1"/>
          </p:cNvGraphicFramePr>
          <p:nvPr>
            <p:extLst>
              <p:ext uri="{D42A27DB-BD31-4B8C-83A1-F6EECF244321}">
                <p14:modId xmlns:p14="http://schemas.microsoft.com/office/powerpoint/2010/main" val="3784293020"/>
              </p:ext>
            </p:extLst>
          </p:nvPr>
        </p:nvGraphicFramePr>
        <p:xfrm>
          <a:off x="2590800" y="152402"/>
          <a:ext cx="6400799" cy="6611917"/>
        </p:xfrm>
        <a:graphic>
          <a:graphicData uri="http://schemas.openxmlformats.org/drawingml/2006/table">
            <a:tbl>
              <a:tblPr firstRow="1" firstCol="1" bandRow="1">
                <a:tableStyleId>{5C22544A-7EE6-4342-B048-85BDC9FD1C3A}</a:tableStyleId>
              </a:tblPr>
              <a:tblGrid>
                <a:gridCol w="2004646"/>
                <a:gridCol w="1524000"/>
                <a:gridCol w="2872153"/>
              </a:tblGrid>
              <a:tr h="447466">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Strategy</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Timeline</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First Steps</a:t>
                      </a:r>
                      <a:endParaRPr lang="en-US" sz="16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3 - 6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UWEX Local Government Center for “best practices”.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2B:  Work With Agencies and Organizations to Attract…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Continue to work with existing partners.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support training efforts.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4A:  Develop a Master Plan</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Find a reputable firm with Wisconsin county services background and facility master planning experience.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5A:  Maintain Funding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Provide Lean government training.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195164">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5B:  Mitigate Negative Impacts of Implements…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Work with Highway Commissioner, Sheriff, and Corporation Counsel to develop a letter to local government.  Be sure to include input from Wisconsin Towns Association and the Wisconsin League of Municipalities.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6A:  Evaluate Existing Service Structure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6 months – 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UWEX Local Government Center for “best practices”.  May need to hire a private consultant.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CESA 3 to assist in finding school districts interested in working with Grant County government.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10" name="Rectangle 9"/>
          <p:cNvSpPr/>
          <p:nvPr/>
        </p:nvSpPr>
        <p:spPr>
          <a:xfrm>
            <a:off x="76200" y="6248400"/>
            <a:ext cx="2362200" cy="457200"/>
          </a:xfrm>
          <a:prstGeom prst="rect">
            <a:avLst/>
          </a:prstGeom>
          <a:solidFill>
            <a:srgbClr val="E46C0A">
              <a:alpha val="30196"/>
            </a:srgbClr>
          </a:solidFill>
          <a:ln>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2440" y="6293370"/>
            <a:ext cx="2362200" cy="369332"/>
          </a:xfrm>
          <a:prstGeom prst="rect">
            <a:avLst/>
          </a:prstGeom>
          <a:noFill/>
        </p:spPr>
        <p:txBody>
          <a:bodyPr wrap="square" rtlCol="0">
            <a:spAutoFit/>
          </a:bodyPr>
          <a:lstStyle/>
          <a:p>
            <a:r>
              <a:rPr lang="en-US" b="1" dirty="0" smtClean="0">
                <a:solidFill>
                  <a:schemeClr val="accent6">
                    <a:lumMod val="75000"/>
                  </a:schemeClr>
                </a:solidFill>
                <a:latin typeface="Century Gothic" panose="020B0502020202020204" pitchFamily="34" charset="0"/>
              </a:rPr>
              <a:t>Ongoing Strategies</a:t>
            </a:r>
            <a:endParaRPr lang="en-US" b="1" dirty="0">
              <a:solidFill>
                <a:schemeClr val="accent6">
                  <a:lumMod val="75000"/>
                </a:schemeClr>
              </a:solidFill>
              <a:latin typeface="Century Gothic" panose="020B0502020202020204" pitchFamily="34" charset="0"/>
            </a:endParaRPr>
          </a:p>
        </p:txBody>
      </p:sp>
      <p:sp>
        <p:nvSpPr>
          <p:cNvPr id="3" name="Rectangle 2"/>
          <p:cNvSpPr/>
          <p:nvPr/>
        </p:nvSpPr>
        <p:spPr>
          <a:xfrm>
            <a:off x="2514600" y="609600"/>
            <a:ext cx="6629400" cy="100559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14600" y="2743200"/>
            <a:ext cx="6629400" cy="609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14600" y="3886200"/>
            <a:ext cx="6629400" cy="1752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14600" y="6172200"/>
            <a:ext cx="6629400" cy="990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90800" y="1641086"/>
            <a:ext cx="6400800" cy="1077468"/>
          </a:xfrm>
          <a:prstGeom prst="rect">
            <a:avLst/>
          </a:prstGeom>
          <a:no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0800" y="3352800"/>
            <a:ext cx="6400800" cy="533400"/>
          </a:xfrm>
          <a:prstGeom prst="rect">
            <a:avLst/>
          </a:prstGeom>
          <a:no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5638800"/>
            <a:ext cx="6400800" cy="533400"/>
          </a:xfrm>
          <a:prstGeom prst="rect">
            <a:avLst/>
          </a:prstGeom>
          <a:no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41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58963"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cxnSp>
        <p:nvCxnSpPr>
          <p:cNvPr id="48" name="Straight Connector 47"/>
          <p:cNvCxnSpPr/>
          <p:nvPr/>
        </p:nvCxnSpPr>
        <p:spPr>
          <a:xfrm>
            <a:off x="3810000" y="2819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19444" y="1560576"/>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37891" y="810171"/>
            <a:ext cx="1219200" cy="307777"/>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3199640" y="4482602"/>
            <a:ext cx="1219200" cy="523220"/>
          </a:xfrm>
          <a:prstGeom prst="rect">
            <a:avLst/>
          </a:prstGeom>
          <a:noFill/>
          <a:ln>
            <a:noFill/>
          </a:ln>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a:ln>
            <a:noFill/>
          </a:ln>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841304" y="3087468"/>
            <a:ext cx="1473896"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4" name="Oval 23"/>
          <p:cNvSpPr/>
          <p:nvPr/>
        </p:nvSpPr>
        <p:spPr>
          <a:xfrm>
            <a:off x="4114800" y="268052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22294" y="3087469"/>
            <a:ext cx="1219200" cy="646331"/>
          </a:xfrm>
          <a:prstGeom prst="rect">
            <a:avLst/>
          </a:prstGeom>
          <a:noFill/>
          <a:ln>
            <a:noFill/>
          </a:ln>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50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40" name="Rounded Rectangle 39"/>
          <p:cNvSpPr/>
          <p:nvPr/>
        </p:nvSpPr>
        <p:spPr>
          <a:xfrm>
            <a:off x="7543800" y="2590800"/>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66800" y="-214532"/>
            <a:ext cx="10591800" cy="7072532"/>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2">
                    <a:lumMod val="50000"/>
                  </a:schemeClr>
                </a:solidFill>
                <a:latin typeface="Century Gothic" pitchFamily="34" charset="0"/>
              </a:rPr>
              <a:t>v</a:t>
            </a:r>
            <a:r>
              <a:rPr lang="en-US" sz="1400" dirty="0" smtClean="0">
                <a:solidFill>
                  <a:schemeClr val="bg2">
                    <a:lumMod val="50000"/>
                  </a:schemeClr>
                </a:solidFill>
                <a:latin typeface="Century Gothic" pitchFamily="34" charset="0"/>
              </a:rPr>
              <a:t>alues &amp; mission</a:t>
            </a:r>
            <a:endParaRPr lang="en-US" sz="1400" dirty="0">
              <a:solidFill>
                <a:schemeClr val="bg2">
                  <a:lumMod val="50000"/>
                </a:schemeClr>
              </a:solidFill>
              <a:latin typeface="Century Gothic" pitchFamily="34" charset="0"/>
            </a:endParaRPr>
          </a:p>
        </p:txBody>
      </p:sp>
      <p:sp>
        <p:nvSpPr>
          <p:cNvPr id="35" name="Oval 34"/>
          <p:cNvSpPr/>
          <p:nvPr/>
        </p:nvSpPr>
        <p:spPr>
          <a:xfrm>
            <a:off x="2133600" y="838200"/>
            <a:ext cx="5257800" cy="5257800"/>
          </a:xfrm>
          <a:prstGeom prst="ellipse">
            <a:avLst/>
          </a:prstGeom>
          <a:solidFill>
            <a:schemeClr val="accent4">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505200" y="2286000"/>
            <a:ext cx="2438400" cy="2438400"/>
          </a:xfrm>
          <a:prstGeom prst="ellipse">
            <a:avLst/>
          </a:prstGeom>
          <a:solidFill>
            <a:schemeClr val="accent6">
              <a:lumMod val="75000"/>
            </a:schemeClr>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29000" y="2895600"/>
            <a:ext cx="2667000" cy="830997"/>
          </a:xfrm>
          <a:prstGeom prst="rect">
            <a:avLst/>
          </a:prstGeom>
          <a:noFill/>
        </p:spPr>
        <p:txBody>
          <a:bodyPr wrap="square" rtlCol="0">
            <a:spAutoFit/>
          </a:bodyPr>
          <a:lstStyle/>
          <a:p>
            <a:pPr algn="ctr"/>
            <a:r>
              <a:rPr lang="en-US" sz="2400" dirty="0" smtClean="0">
                <a:solidFill>
                  <a:schemeClr val="bg1"/>
                </a:solidFill>
                <a:latin typeface="Century Gothic" panose="020B0502020202020204" pitchFamily="34" charset="0"/>
              </a:rPr>
              <a:t>Internal Stakeholders</a:t>
            </a:r>
            <a:endParaRPr lang="en-US" sz="2400" dirty="0">
              <a:solidFill>
                <a:schemeClr val="bg1"/>
              </a:solidFill>
              <a:latin typeface="Century Gothic" panose="020B0502020202020204" pitchFamily="34" charset="0"/>
            </a:endParaRPr>
          </a:p>
        </p:txBody>
      </p:sp>
      <p:sp>
        <p:nvSpPr>
          <p:cNvPr id="34" name="Rounded Rectangle 33"/>
          <p:cNvSpPr/>
          <p:nvPr/>
        </p:nvSpPr>
        <p:spPr>
          <a:xfrm>
            <a:off x="76200" y="2591736"/>
            <a:ext cx="1905000" cy="1664368"/>
          </a:xfrm>
          <a:prstGeom prst="roundRect">
            <a:avLst/>
          </a:prstGeom>
          <a:solidFill>
            <a:srgbClr val="4A452A">
              <a:alpha val="85098"/>
            </a:srgbClr>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sp>
        <p:nvSpPr>
          <p:cNvPr id="3" name="Rounded Rectangle 2"/>
          <p:cNvSpPr/>
          <p:nvPr/>
        </p:nvSpPr>
        <p:spPr>
          <a:xfrm>
            <a:off x="7543800" y="2602832"/>
            <a:ext cx="1553411" cy="1664368"/>
          </a:xfrm>
          <a:prstGeom prst="round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sp>
        <p:nvSpPr>
          <p:cNvPr id="39" name="TextBox 38"/>
          <p:cNvSpPr txBox="1"/>
          <p:nvPr/>
        </p:nvSpPr>
        <p:spPr>
          <a:xfrm>
            <a:off x="3429000" y="1295400"/>
            <a:ext cx="2667000" cy="830997"/>
          </a:xfrm>
          <a:prstGeom prst="rect">
            <a:avLst/>
          </a:prstGeom>
          <a:noFill/>
        </p:spPr>
        <p:txBody>
          <a:bodyPr wrap="square" rtlCol="0">
            <a:spAutoFit/>
          </a:bodyPr>
          <a:lstStyle/>
          <a:p>
            <a:pPr algn="ctr"/>
            <a:r>
              <a:rPr lang="en-US" sz="2400" dirty="0" smtClean="0">
                <a:solidFill>
                  <a:schemeClr val="bg1"/>
                </a:solidFill>
                <a:latin typeface="Century Gothic" panose="020B0502020202020204" pitchFamily="34" charset="0"/>
              </a:rPr>
              <a:t>External Stakeholders</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9691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2" grpId="0" animBg="1"/>
      <p:bldP spid="4"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graphicFrame>
        <p:nvGraphicFramePr>
          <p:cNvPr id="2" name="Table 1"/>
          <p:cNvGraphicFramePr>
            <a:graphicFrameLocks noGrp="1"/>
          </p:cNvGraphicFramePr>
          <p:nvPr>
            <p:extLst>
              <p:ext uri="{D42A27DB-BD31-4B8C-83A1-F6EECF244321}">
                <p14:modId xmlns:p14="http://schemas.microsoft.com/office/powerpoint/2010/main" val="4098178146"/>
              </p:ext>
            </p:extLst>
          </p:nvPr>
        </p:nvGraphicFramePr>
        <p:xfrm>
          <a:off x="2590800" y="152402"/>
          <a:ext cx="6400799" cy="6611917"/>
        </p:xfrm>
        <a:graphic>
          <a:graphicData uri="http://schemas.openxmlformats.org/drawingml/2006/table">
            <a:tbl>
              <a:tblPr firstRow="1" firstCol="1" bandRow="1">
                <a:tableStyleId>{5C22544A-7EE6-4342-B048-85BDC9FD1C3A}</a:tableStyleId>
              </a:tblPr>
              <a:tblGrid>
                <a:gridCol w="2004646"/>
                <a:gridCol w="1524000"/>
                <a:gridCol w="2872153"/>
              </a:tblGrid>
              <a:tr h="447466">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Strategy</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Timeline</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First Steps</a:t>
                      </a:r>
                      <a:endParaRPr lang="en-US" sz="16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3 - 6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UWEX Local Government Center for “best practices”.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2B:  Work With Agencies and Organizations to Attract…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work with existing partners.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support training efforts.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4A:  Develop a Master Plan</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Find a reputable firm with Wisconsin county services background and facility master planning experience.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5A:  Maintain Funding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Provide Lean government training.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195164">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5B:  Mitigate Negative Impacts of Implements…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Work with Highway Commissioner, Sheriff, and Corporation Counsel to develop a letter to local government.  Be sure to include input from Wisconsin Towns Association and the Wisconsin League of Municipalities.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6A:  Evaluate Existing Service Structure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6 months – 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UWEX Local Government Center for “best practices”.  May need to hire a private consultant.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CESA 3 to assist in finding school districts interested in working with Grant County government.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6" name="Rectangle 5"/>
          <p:cNvSpPr/>
          <p:nvPr/>
        </p:nvSpPr>
        <p:spPr>
          <a:xfrm>
            <a:off x="2590800" y="1600200"/>
            <a:ext cx="6400800" cy="11430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0800" y="3352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5638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0" y="609600"/>
            <a:ext cx="6858000" cy="5562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Action Plan</a:t>
            </a:r>
            <a:endParaRPr lang="en-US" sz="3200" b="1" dirty="0">
              <a:solidFill>
                <a:schemeClr val="bg1"/>
              </a:solidFill>
              <a:latin typeface="Century Gothic" panose="020B0502020202020204" pitchFamily="34" charset="0"/>
            </a:endParaRPr>
          </a:p>
        </p:txBody>
      </p:sp>
      <p:sp>
        <p:nvSpPr>
          <p:cNvPr id="3" name="Rectangle 2"/>
          <p:cNvSpPr/>
          <p:nvPr/>
        </p:nvSpPr>
        <p:spPr>
          <a:xfrm>
            <a:off x="2590800" y="6172200"/>
            <a:ext cx="6400800" cy="609600"/>
          </a:xfrm>
          <a:prstGeom prst="rect">
            <a:avLst/>
          </a:prstGeom>
          <a:noFill/>
          <a:ln w="38100">
            <a:solidFill>
              <a:srgbClr val="FFFF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47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Action Plan</a:t>
            </a:r>
            <a:endParaRPr lang="en-US" sz="3200" b="1" dirty="0">
              <a:solidFill>
                <a:schemeClr val="bg1"/>
              </a:solidFill>
              <a:latin typeface="Century Gothic" panose="020B0502020202020204" pitchFamily="34" charset="0"/>
            </a:endParaRPr>
          </a:p>
        </p:txBody>
      </p:sp>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graphicFrame>
        <p:nvGraphicFramePr>
          <p:cNvPr id="2" name="Table 1"/>
          <p:cNvGraphicFramePr>
            <a:graphicFrameLocks noGrp="1"/>
          </p:cNvGraphicFramePr>
          <p:nvPr>
            <p:extLst>
              <p:ext uri="{D42A27DB-BD31-4B8C-83A1-F6EECF244321}">
                <p14:modId xmlns:p14="http://schemas.microsoft.com/office/powerpoint/2010/main" val="3493980986"/>
              </p:ext>
            </p:extLst>
          </p:nvPr>
        </p:nvGraphicFramePr>
        <p:xfrm>
          <a:off x="2590800" y="152402"/>
          <a:ext cx="6400799" cy="6611917"/>
        </p:xfrm>
        <a:graphic>
          <a:graphicData uri="http://schemas.openxmlformats.org/drawingml/2006/table">
            <a:tbl>
              <a:tblPr firstRow="1" firstCol="1" bandRow="1">
                <a:tableStyleId>{5C22544A-7EE6-4342-B048-85BDC9FD1C3A}</a:tableStyleId>
              </a:tblPr>
              <a:tblGrid>
                <a:gridCol w="2004646"/>
                <a:gridCol w="1524000"/>
                <a:gridCol w="2872153"/>
              </a:tblGrid>
              <a:tr h="447466">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Strategy</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Timeline</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First Steps</a:t>
                      </a:r>
                      <a:endParaRPr lang="en-US" sz="16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3 - 6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UWEX Local Government Center for “best practices”.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2B:  Work With Agencies and Organizations to Attract…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work with existing partners.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support training efforts.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4A:  Develop a Master Plan</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Find a reputable firm with Wisconsin county services background and facility master planning experience.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5A:  Maintain Funding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Provide Lean government training.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195164">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5B:  Mitigate Negative Impacts of Implements…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Work with Highway Commissioner, Sheriff, and Corporation Counsel to develop a letter to local government.  Be sure to include input from Wisconsin Towns Association and the Wisconsin League of Municipalities.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6A:  Evaluate Existing Service Structure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6 months – 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UWEX Local Government Center for “best practices”.  May need to hire a private consultant.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CESA 3 to assist in finding school districts interested in working with Grant County government.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6" name="Rectangle 5"/>
          <p:cNvSpPr/>
          <p:nvPr/>
        </p:nvSpPr>
        <p:spPr>
          <a:xfrm>
            <a:off x="2590800" y="1600200"/>
            <a:ext cx="6400800" cy="11430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0800" y="3352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5638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4600" y="5029200"/>
            <a:ext cx="6629400" cy="18288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62200" y="609600"/>
            <a:ext cx="6781800" cy="3276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90800" y="3886200"/>
            <a:ext cx="6400800" cy="1143000"/>
          </a:xfrm>
          <a:prstGeom prst="rect">
            <a:avLst/>
          </a:prstGeom>
          <a:noFill/>
          <a:ln w="38100">
            <a:solidFill>
              <a:srgbClr val="FFFF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87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Action Plan</a:t>
            </a:r>
            <a:endParaRPr lang="en-US" sz="3200" b="1" dirty="0">
              <a:solidFill>
                <a:schemeClr val="bg1"/>
              </a:solidFill>
              <a:latin typeface="Century Gothic" panose="020B0502020202020204" pitchFamily="34" charset="0"/>
            </a:endParaRPr>
          </a:p>
        </p:txBody>
      </p:sp>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graphicFrame>
        <p:nvGraphicFramePr>
          <p:cNvPr id="2" name="Table 1"/>
          <p:cNvGraphicFramePr>
            <a:graphicFrameLocks noGrp="1"/>
          </p:cNvGraphicFramePr>
          <p:nvPr>
            <p:extLst>
              <p:ext uri="{D42A27DB-BD31-4B8C-83A1-F6EECF244321}">
                <p14:modId xmlns:p14="http://schemas.microsoft.com/office/powerpoint/2010/main" val="2188173346"/>
              </p:ext>
            </p:extLst>
          </p:nvPr>
        </p:nvGraphicFramePr>
        <p:xfrm>
          <a:off x="2590800" y="152402"/>
          <a:ext cx="6400799" cy="6611917"/>
        </p:xfrm>
        <a:graphic>
          <a:graphicData uri="http://schemas.openxmlformats.org/drawingml/2006/table">
            <a:tbl>
              <a:tblPr firstRow="1" firstCol="1" bandRow="1">
                <a:tableStyleId>{5C22544A-7EE6-4342-B048-85BDC9FD1C3A}</a:tableStyleId>
              </a:tblPr>
              <a:tblGrid>
                <a:gridCol w="2004646"/>
                <a:gridCol w="1524000"/>
                <a:gridCol w="2872153"/>
              </a:tblGrid>
              <a:tr h="447466">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Strategy</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Timeline</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First Steps</a:t>
                      </a:r>
                      <a:endParaRPr lang="en-US" sz="16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3 - 6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UWEX Local Government Center for “best practices”.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2B:  Work With Agencies and Organizations to Attract…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work with existing partners.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support training efforts.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4A:  Develop a Master Plan</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Find a reputable firm with Wisconsin county services background and facility master planning experience.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5A:  Maintain Funding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Provide Lean government training.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195164">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5B:  Mitigate Negative Impacts of Implements…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Work with Highway Commissioner, Sheriff, and Corporation Counsel to develop a letter to local government.  Be sure to include input from Wisconsin Towns Association and the Wisconsin League of Municipalities.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6A:  Evaluate Existing Service Structure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6 months – 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UWEX Local Government Center for “best practices”.  May need to hire a private consultant.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CESA 3 to assist in finding school districts interested in working with Grant County government.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6" name="Rectangle 5"/>
          <p:cNvSpPr/>
          <p:nvPr/>
        </p:nvSpPr>
        <p:spPr>
          <a:xfrm>
            <a:off x="2590800" y="1600200"/>
            <a:ext cx="6400800" cy="11430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0800" y="3352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5638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4600" y="1600200"/>
            <a:ext cx="6629400" cy="52578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62200" y="609600"/>
            <a:ext cx="6781800" cy="5334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90800" y="1143000"/>
            <a:ext cx="6400800" cy="457200"/>
          </a:xfrm>
          <a:prstGeom prst="rect">
            <a:avLst/>
          </a:prstGeom>
          <a:noFill/>
          <a:ln w="38100">
            <a:solidFill>
              <a:srgbClr val="FFFF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25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Action Plan</a:t>
            </a:r>
            <a:endParaRPr lang="en-US" sz="3200" b="1" dirty="0">
              <a:solidFill>
                <a:schemeClr val="bg1"/>
              </a:solidFill>
              <a:latin typeface="Century Gothic" panose="020B0502020202020204" pitchFamily="34" charset="0"/>
            </a:endParaRPr>
          </a:p>
        </p:txBody>
      </p:sp>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graphicFrame>
        <p:nvGraphicFramePr>
          <p:cNvPr id="2" name="Table 1"/>
          <p:cNvGraphicFramePr>
            <a:graphicFrameLocks noGrp="1"/>
          </p:cNvGraphicFramePr>
          <p:nvPr>
            <p:extLst>
              <p:ext uri="{D42A27DB-BD31-4B8C-83A1-F6EECF244321}">
                <p14:modId xmlns:p14="http://schemas.microsoft.com/office/powerpoint/2010/main" val="3341478779"/>
              </p:ext>
            </p:extLst>
          </p:nvPr>
        </p:nvGraphicFramePr>
        <p:xfrm>
          <a:off x="2590800" y="152402"/>
          <a:ext cx="6400799" cy="6611917"/>
        </p:xfrm>
        <a:graphic>
          <a:graphicData uri="http://schemas.openxmlformats.org/drawingml/2006/table">
            <a:tbl>
              <a:tblPr firstRow="1" firstCol="1" bandRow="1">
                <a:tableStyleId>{5C22544A-7EE6-4342-B048-85BDC9FD1C3A}</a:tableStyleId>
              </a:tblPr>
              <a:tblGrid>
                <a:gridCol w="2004646"/>
                <a:gridCol w="1524000"/>
                <a:gridCol w="2872153"/>
              </a:tblGrid>
              <a:tr h="447466">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Strategy</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Timeline</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First Steps</a:t>
                      </a:r>
                      <a:endParaRPr lang="en-US" sz="16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3 - 6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UWEX Local Government Center for “best practices”.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2B:  Work With Agencies and Organizations to Attract…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work with existing partners.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support training efforts.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4A:  Develop a Master Plan</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Find a reputable firm with Wisconsin county services background and facility master planning experience.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5A:  Maintain Funding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Provide Lean government training.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195164">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5B:  Mitigate Negative Impacts of Implements…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Work with Highway Commissioner, Sheriff, and Corporation Counsel to develop a letter to local government.  Be sure to include input from Wisconsin Towns Association and the Wisconsin League of Municipalities.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6A:  Evaluate Existing Service Structure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6 months – 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UWEX Local Government Center for “best practices”.  May need to hire a private consultant.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CESA 3 to assist in finding school districts interested in working with Grant County government.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6" name="Rectangle 5"/>
          <p:cNvSpPr/>
          <p:nvPr/>
        </p:nvSpPr>
        <p:spPr>
          <a:xfrm>
            <a:off x="2590800" y="1600200"/>
            <a:ext cx="6400800" cy="11430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0800" y="3352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5638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4600" y="1113020"/>
            <a:ext cx="6629400" cy="5715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90800" y="586740"/>
            <a:ext cx="6400800" cy="502920"/>
          </a:xfrm>
          <a:prstGeom prst="rect">
            <a:avLst/>
          </a:prstGeom>
          <a:noFill/>
          <a:ln w="38100">
            <a:solidFill>
              <a:srgbClr val="FFFF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3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Action Plan</a:t>
            </a:r>
            <a:endParaRPr lang="en-US" sz="3200" b="1" dirty="0">
              <a:solidFill>
                <a:schemeClr val="bg1"/>
              </a:solidFill>
              <a:latin typeface="Century Gothic" panose="020B0502020202020204" pitchFamily="34" charset="0"/>
            </a:endParaRPr>
          </a:p>
        </p:txBody>
      </p:sp>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graphicFrame>
        <p:nvGraphicFramePr>
          <p:cNvPr id="2" name="Table 1"/>
          <p:cNvGraphicFramePr>
            <a:graphicFrameLocks noGrp="1"/>
          </p:cNvGraphicFramePr>
          <p:nvPr>
            <p:extLst>
              <p:ext uri="{D42A27DB-BD31-4B8C-83A1-F6EECF244321}">
                <p14:modId xmlns:p14="http://schemas.microsoft.com/office/powerpoint/2010/main" val="67424971"/>
              </p:ext>
            </p:extLst>
          </p:nvPr>
        </p:nvGraphicFramePr>
        <p:xfrm>
          <a:off x="2590800" y="152402"/>
          <a:ext cx="6400799" cy="6611917"/>
        </p:xfrm>
        <a:graphic>
          <a:graphicData uri="http://schemas.openxmlformats.org/drawingml/2006/table">
            <a:tbl>
              <a:tblPr firstRow="1" firstCol="1" bandRow="1">
                <a:tableStyleId>{5C22544A-7EE6-4342-B048-85BDC9FD1C3A}</a:tableStyleId>
              </a:tblPr>
              <a:tblGrid>
                <a:gridCol w="2004646"/>
                <a:gridCol w="1524000"/>
                <a:gridCol w="2872153"/>
              </a:tblGrid>
              <a:tr h="447466">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Strategy</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Timeline</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First Steps</a:t>
                      </a:r>
                      <a:endParaRPr lang="en-US" sz="16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3 - 6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UWEX Local Government Center for “best practices”.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2B:  Work With Agencies and Organizations to Attract…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work with existing partners.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support training efforts.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4A:  Develop a Master Plan</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Find a reputable firm with Wisconsin county services background and facility master planning experience.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5A:  Maintain Funding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Provide Lean government training.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195164">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5B:  Mitigate Negative Impacts of Implements…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Work with Highway Commissioner, Sheriff, and Corporation Counsel to develop a letter to local government.  Be sure to include input from Wisconsin Towns Association and the Wisconsin League of Municipalities.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6A:  Evaluate Existing Service Structure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6 months – 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UWEX Local Government Center for “best practices”.  May need to hire a private consultant.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CESA 3 to assist in finding school districts interested in working with Grant County government.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6" name="Rectangle 5"/>
          <p:cNvSpPr/>
          <p:nvPr/>
        </p:nvSpPr>
        <p:spPr>
          <a:xfrm>
            <a:off x="2590800" y="1600200"/>
            <a:ext cx="6400800" cy="11430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0800" y="3352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5638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4600" y="5562600"/>
            <a:ext cx="6629400" cy="12954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14600" y="609600"/>
            <a:ext cx="6629400" cy="4419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90800" y="5059180"/>
            <a:ext cx="6400800" cy="533400"/>
          </a:xfrm>
          <a:prstGeom prst="rect">
            <a:avLst/>
          </a:prstGeom>
          <a:noFill/>
          <a:ln w="38100">
            <a:solidFill>
              <a:srgbClr val="FFFF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66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Action Plan</a:t>
            </a:r>
            <a:endParaRPr lang="en-US" sz="3200" b="1" dirty="0">
              <a:solidFill>
                <a:schemeClr val="bg1"/>
              </a:solidFill>
              <a:latin typeface="Century Gothic" panose="020B0502020202020204" pitchFamily="34" charset="0"/>
            </a:endParaRPr>
          </a:p>
        </p:txBody>
      </p:sp>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graphicFrame>
        <p:nvGraphicFramePr>
          <p:cNvPr id="2" name="Table 1"/>
          <p:cNvGraphicFramePr>
            <a:graphicFrameLocks noGrp="1"/>
          </p:cNvGraphicFramePr>
          <p:nvPr>
            <p:extLst>
              <p:ext uri="{D42A27DB-BD31-4B8C-83A1-F6EECF244321}">
                <p14:modId xmlns:p14="http://schemas.microsoft.com/office/powerpoint/2010/main" val="4241444329"/>
              </p:ext>
            </p:extLst>
          </p:nvPr>
        </p:nvGraphicFramePr>
        <p:xfrm>
          <a:off x="2590800" y="152402"/>
          <a:ext cx="6400799" cy="6611917"/>
        </p:xfrm>
        <a:graphic>
          <a:graphicData uri="http://schemas.openxmlformats.org/drawingml/2006/table">
            <a:tbl>
              <a:tblPr firstRow="1" firstCol="1" bandRow="1">
                <a:tableStyleId>{5C22544A-7EE6-4342-B048-85BDC9FD1C3A}</a:tableStyleId>
              </a:tblPr>
              <a:tblGrid>
                <a:gridCol w="2004646"/>
                <a:gridCol w="1524000"/>
                <a:gridCol w="2872153"/>
              </a:tblGrid>
              <a:tr h="447466">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Strategy</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Timeline</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First Steps</a:t>
                      </a:r>
                      <a:endParaRPr lang="en-US" sz="16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3 - 6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UWEX Local Government Center for “best practices”.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2B:  Work With Agencies and Organizations to Attract…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work with existing partners.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support training efforts.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4A:  Develop a Master Plan</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Find a reputable firm with Wisconsin county services background and facility master planning experience.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5A:  Maintain Funding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Provide Lean government training.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195164">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5B:  Mitigate Negative Impacts of Implements…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Work with Highway Commissioner, Sheriff, and Corporation Counsel to develop a letter to local government.  Be sure to include input from Wisconsin Towns Association and the Wisconsin League of Municipalities.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6A:  Evaluate Existing Service Structure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6 months – 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UWEX Local Government Center for “best practices”.  May need to hire a private consultant.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CESA 3 to assist in finding school districts interested in working with Grant County government.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6" name="Rectangle 5"/>
          <p:cNvSpPr/>
          <p:nvPr/>
        </p:nvSpPr>
        <p:spPr>
          <a:xfrm>
            <a:off x="2590800" y="1600200"/>
            <a:ext cx="6400800" cy="11430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0800" y="3352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5638800"/>
            <a:ext cx="6400800" cy="533400"/>
          </a:xfrm>
          <a:prstGeom prst="rect">
            <a:avLst/>
          </a:prstGeom>
          <a:solidFill>
            <a:srgbClr val="E46C0A">
              <a:alpha val="30196"/>
            </a:srgbClr>
          </a:solidFill>
          <a:ln w="38100">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4600" y="3352800"/>
            <a:ext cx="6629400" cy="35052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14600" y="609600"/>
            <a:ext cx="6629400" cy="2133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90800" y="2743200"/>
            <a:ext cx="6400800" cy="586740"/>
          </a:xfrm>
          <a:prstGeom prst="rect">
            <a:avLst/>
          </a:prstGeom>
          <a:noFill/>
          <a:ln w="38100">
            <a:solidFill>
              <a:srgbClr val="FFFF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64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Action Plan</a:t>
            </a:r>
            <a:endParaRPr lang="en-US" sz="3200" b="1" dirty="0">
              <a:solidFill>
                <a:schemeClr val="bg1"/>
              </a:solidFill>
              <a:latin typeface="Century Gothic" panose="020B0502020202020204" pitchFamily="34" charset="0"/>
            </a:endParaRPr>
          </a:p>
        </p:txBody>
      </p:sp>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graphicFrame>
        <p:nvGraphicFramePr>
          <p:cNvPr id="2" name="Table 1"/>
          <p:cNvGraphicFramePr>
            <a:graphicFrameLocks noGrp="1"/>
          </p:cNvGraphicFramePr>
          <p:nvPr>
            <p:extLst>
              <p:ext uri="{D42A27DB-BD31-4B8C-83A1-F6EECF244321}">
                <p14:modId xmlns:p14="http://schemas.microsoft.com/office/powerpoint/2010/main" val="1629547286"/>
              </p:ext>
            </p:extLst>
          </p:nvPr>
        </p:nvGraphicFramePr>
        <p:xfrm>
          <a:off x="2590800" y="152402"/>
          <a:ext cx="6400799" cy="6611917"/>
        </p:xfrm>
        <a:graphic>
          <a:graphicData uri="http://schemas.openxmlformats.org/drawingml/2006/table">
            <a:tbl>
              <a:tblPr firstRow="1" firstCol="1" bandRow="1">
                <a:tableStyleId>{5C22544A-7EE6-4342-B048-85BDC9FD1C3A}</a:tableStyleId>
              </a:tblPr>
              <a:tblGrid>
                <a:gridCol w="2004646"/>
                <a:gridCol w="1524000"/>
                <a:gridCol w="2872153"/>
              </a:tblGrid>
              <a:tr h="447466">
                <a:tc>
                  <a:txBody>
                    <a:bodyPr/>
                    <a:lstStyle/>
                    <a:p>
                      <a:pPr marL="0" marR="0" algn="ctr">
                        <a:lnSpc>
                          <a:spcPct val="115000"/>
                        </a:lnSpc>
                        <a:spcBef>
                          <a:spcPts val="0"/>
                        </a:spcBef>
                        <a:spcAft>
                          <a:spcPts val="0"/>
                        </a:spcAft>
                      </a:pPr>
                      <a:r>
                        <a:rPr lang="en-US" sz="1600" dirty="0" smtClean="0">
                          <a:solidFill>
                            <a:schemeClr val="bg1"/>
                          </a:solidFill>
                          <a:effectLst>
                            <a:outerShdw blurRad="50800" dist="38100" dir="8100000" algn="tr">
                              <a:srgbClr val="000000">
                                <a:alpha val="40000"/>
                              </a:srgbClr>
                            </a:outerShdw>
                          </a:effectLst>
                          <a:latin typeface="Century Gothic" panose="020B0502020202020204" pitchFamily="34" charset="0"/>
                        </a:rPr>
                        <a:t>Strategy</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Timeline</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First Steps</a:t>
                      </a:r>
                      <a:endParaRPr lang="en-US" sz="16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3 - 6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UWEX Local Government Center for “best practices”.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2B:  Work With Agencies and Organizations to Attract…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work with existing partners.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support training efforts.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4A:  Develop a Master Plan</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Find a reputable firm with Wisconsin county services background and facility master planning experience.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5A:  Maintain Funding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Provide Lean government training.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195164">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5B:  Mitigate Negative Impacts of Implements…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Work with Highway Commissioner, Sheriff, and Corporation Counsel to develop a letter to local government.  Be sure to include input from Wisconsin Towns Association and the Wisconsin League of Municipalities.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6A:  Evaluate Existing Service Structure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6 months – 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UWEX Local Government Center for “best practices”.  May need to hire a private consultant.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dirty="0" smtClean="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CESA 3 to assist in finding school districts interested in working with Grant County government.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Tree>
    <p:extLst>
      <p:ext uri="{BB962C8B-B14F-4D97-AF65-F5344CB8AC3E}">
        <p14:creationId xmlns:p14="http://schemas.microsoft.com/office/powerpoint/2010/main" val="290650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4" name="Rectangle 3"/>
          <p:cNvSpPr/>
          <p:nvPr/>
        </p:nvSpPr>
        <p:spPr>
          <a:xfrm>
            <a:off x="0" y="914400"/>
            <a:ext cx="9144000" cy="735779"/>
          </a:xfrm>
          <a:prstGeom prst="rect">
            <a:avLst/>
          </a:prstGeom>
        </p:spPr>
        <p:txBody>
          <a:bodyPr wrap="square">
            <a:spAutoFit/>
          </a:bodyPr>
          <a:lstStyle/>
          <a:p>
            <a:pPr lvl="0">
              <a:lnSpc>
                <a:spcPct val="150000"/>
              </a:lnSpc>
            </a:pPr>
            <a:r>
              <a:rPr lang="en-US" sz="3200" b="1" dirty="0" smtClean="0">
                <a:solidFill>
                  <a:schemeClr val="bg1"/>
                </a:solidFill>
                <a:latin typeface="Century Gothic" panose="020B0502020202020204" pitchFamily="34" charset="0"/>
              </a:rPr>
              <a:t>Action Plan</a:t>
            </a:r>
            <a:endParaRPr lang="en-US" sz="3200" b="1" dirty="0">
              <a:solidFill>
                <a:schemeClr val="bg1"/>
              </a:solidFill>
              <a:latin typeface="Century Gothic" panose="020B0502020202020204" pitchFamily="34" charset="0"/>
            </a:endParaRPr>
          </a:p>
        </p:txBody>
      </p:sp>
      <p:sp>
        <p:nvSpPr>
          <p:cNvPr id="7" name="Rectangle 6"/>
          <p:cNvSpPr/>
          <p:nvPr/>
        </p:nvSpPr>
        <p:spPr>
          <a:xfrm>
            <a:off x="5638800" y="838200"/>
            <a:ext cx="3132589" cy="369332"/>
          </a:xfrm>
          <a:prstGeom prst="rect">
            <a:avLst/>
          </a:prstGeom>
        </p:spPr>
        <p:txBody>
          <a:bodyPr wrap="none">
            <a:spAutoFit/>
          </a:bodyPr>
          <a:lstStyle/>
          <a:p>
            <a:r>
              <a:rPr lang="en-US" dirty="0">
                <a:latin typeface="Wingdings" panose="05000000000000000000" pitchFamily="2" charset="2"/>
              </a:rPr>
              <a:t>n</a:t>
            </a:r>
            <a:r>
              <a:rPr lang="en-US" dirty="0">
                <a:latin typeface="Century Gothic" panose="020B0502020202020204" pitchFamily="34" charset="0"/>
              </a:rPr>
              <a:t>= Yes, </a:t>
            </a:r>
            <a:r>
              <a:rPr lang="en-US" dirty="0">
                <a:latin typeface="Wingdings 3" panose="05040102010807070707" pitchFamily="18" charset="2"/>
              </a:rPr>
              <a:t>x</a:t>
            </a:r>
            <a:r>
              <a:rPr lang="en-US" dirty="0">
                <a:latin typeface="Century Gothic" panose="020B0502020202020204" pitchFamily="34" charset="0"/>
              </a:rPr>
              <a:t>= Maybe, </a:t>
            </a:r>
            <a:r>
              <a:rPr lang="en-US" dirty="0">
                <a:latin typeface="Wingdings" panose="05000000000000000000" pitchFamily="2" charset="2"/>
              </a:rPr>
              <a:t>o</a:t>
            </a:r>
            <a:r>
              <a:rPr lang="en-US" dirty="0">
                <a:latin typeface="Century Gothic" panose="020B0502020202020204" pitchFamily="34" charset="0"/>
              </a:rPr>
              <a:t>= No</a:t>
            </a:r>
          </a:p>
        </p:txBody>
      </p:sp>
      <p:graphicFrame>
        <p:nvGraphicFramePr>
          <p:cNvPr id="2" name="Table 1"/>
          <p:cNvGraphicFramePr>
            <a:graphicFrameLocks noGrp="1"/>
          </p:cNvGraphicFramePr>
          <p:nvPr>
            <p:extLst>
              <p:ext uri="{D42A27DB-BD31-4B8C-83A1-F6EECF244321}">
                <p14:modId xmlns:p14="http://schemas.microsoft.com/office/powerpoint/2010/main" val="870496118"/>
              </p:ext>
            </p:extLst>
          </p:nvPr>
        </p:nvGraphicFramePr>
        <p:xfrm>
          <a:off x="2590800" y="152402"/>
          <a:ext cx="6400799" cy="6611917"/>
        </p:xfrm>
        <a:graphic>
          <a:graphicData uri="http://schemas.openxmlformats.org/drawingml/2006/table">
            <a:tbl>
              <a:tblPr firstRow="1" firstCol="1" bandRow="1">
                <a:tableStyleId>{5C22544A-7EE6-4342-B048-85BDC9FD1C3A}</a:tableStyleId>
              </a:tblPr>
              <a:tblGrid>
                <a:gridCol w="2004646"/>
                <a:gridCol w="1524000"/>
                <a:gridCol w="2872153"/>
              </a:tblGrid>
              <a:tr h="447466">
                <a:tc>
                  <a:txBody>
                    <a:bodyPr/>
                    <a:lstStyle/>
                    <a:p>
                      <a:pPr marL="0" marR="0" algn="ctr">
                        <a:lnSpc>
                          <a:spcPct val="115000"/>
                        </a:lnSpc>
                        <a:spcBef>
                          <a:spcPts val="0"/>
                        </a:spcBef>
                        <a:spcAft>
                          <a:spcPts val="0"/>
                        </a:spcAft>
                      </a:pPr>
                      <a:r>
                        <a:rPr lang="en-US" sz="1600" dirty="0" smtClean="0">
                          <a:solidFill>
                            <a:schemeClr val="bg1"/>
                          </a:solidFill>
                          <a:effectLst>
                            <a:outerShdw blurRad="50800" dist="38100" dir="8100000" algn="tr">
                              <a:srgbClr val="000000">
                                <a:alpha val="40000"/>
                              </a:srgbClr>
                            </a:outerShdw>
                          </a:effectLst>
                          <a:latin typeface="Century Gothic" panose="020B0502020202020204" pitchFamily="34" charset="0"/>
                        </a:rPr>
                        <a:t>Strategy</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Timeline</a:t>
                      </a:r>
                      <a:endParaRPr lang="en-US" sz="11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outerShdw blurRad="50800" dist="38100" dir="8100000" algn="tr">
                              <a:srgbClr val="000000">
                                <a:alpha val="40000"/>
                              </a:srgbClr>
                            </a:outerShdw>
                          </a:effectLst>
                          <a:latin typeface="Century Gothic" panose="020B0502020202020204" pitchFamily="34" charset="0"/>
                        </a:rPr>
                        <a:t>First Steps</a:t>
                      </a:r>
                      <a:endParaRPr lang="en-US" sz="1600" dirty="0">
                        <a:solidFill>
                          <a:schemeClr val="bg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1A:  Hire a Professional Administrator</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3 - 6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UWEX Local Government Center for “best practices”.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2A: Grant County “Buys Local”</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2B:  Work With Agencies and Organizations to Attract…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work with existing partners.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3A:  Lean Government Approach to Management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Continue to support training efforts.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4A:  Develop a Master Plan</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Find a reputable firm with Wisconsin county services background and facility master planning experience.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5A:  Maintain Funding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Provide Lean government training.</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195164">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5B:  Mitigate Negative Impacts of Implements…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3-6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Work with Highway Commissioner, Sheriff, and Corporation Counsel to develop a letter to local government.  Be sure to include input from Wisconsin Towns Association and the Wisconsin League of Municipalities.</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6A:  Evaluate Existing Service Structure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6 months – 1 year</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UWEX Local Government Center for “best practices”.  May need to hire a private consultant.</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19636">
                <a:tc>
                  <a:txBody>
                    <a:bodyPr/>
                    <a:lstStyle/>
                    <a:p>
                      <a:pPr marL="0" marR="0">
                        <a:lnSpc>
                          <a:spcPct val="115000"/>
                        </a:lnSpc>
                        <a:spcBef>
                          <a:spcPts val="0"/>
                        </a:spcBef>
                        <a:spcAft>
                          <a:spcPts val="0"/>
                        </a:spcAft>
                      </a:pPr>
                      <a:r>
                        <a:rPr lang="en-US" sz="1100" smtClean="0">
                          <a:solidFill>
                            <a:schemeClr val="tx1"/>
                          </a:solidFill>
                          <a:effectLst/>
                          <a:latin typeface="Century Gothic" panose="020B0502020202020204" pitchFamily="34" charset="0"/>
                        </a:rPr>
                        <a:t>7A:  Investigate Alternative Meal Programs</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ongoing</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a:solidFill>
                            <a:schemeClr val="tx1"/>
                          </a:solidFill>
                          <a:effectLst/>
                          <a:latin typeface="Century Gothic" panose="020B0502020202020204" pitchFamily="34" charset="0"/>
                        </a:rPr>
                        <a:t>Contact Corporation Counsel to develop policy language.</a:t>
                      </a:r>
                      <a:endParaRPr lang="en-US" sz="110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97583">
                <a:tc>
                  <a:txBody>
                    <a:bodyPr/>
                    <a:lstStyle/>
                    <a:p>
                      <a:pPr marL="0" marR="0">
                        <a:lnSpc>
                          <a:spcPct val="115000"/>
                        </a:lnSpc>
                        <a:spcBef>
                          <a:spcPts val="0"/>
                        </a:spcBef>
                        <a:spcAft>
                          <a:spcPts val="0"/>
                        </a:spcAft>
                      </a:pPr>
                      <a:r>
                        <a:rPr lang="en-US" sz="1100" dirty="0" smtClean="0">
                          <a:solidFill>
                            <a:schemeClr val="tx1"/>
                          </a:solidFill>
                          <a:effectLst/>
                          <a:latin typeface="Century Gothic" panose="020B0502020202020204" pitchFamily="34" charset="0"/>
                        </a:rPr>
                        <a:t>8A:  Promote Good Governance Through Youth</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latin typeface="Century Gothic" panose="020B0502020202020204" pitchFamily="34" charset="0"/>
                        </a:rPr>
                        <a:t>3 months</a:t>
                      </a:r>
                      <a:endParaRPr lang="en-US" sz="12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en-US" sz="1100" dirty="0">
                          <a:solidFill>
                            <a:schemeClr val="tx1"/>
                          </a:solidFill>
                          <a:effectLst/>
                          <a:latin typeface="Century Gothic" panose="020B0502020202020204" pitchFamily="34" charset="0"/>
                        </a:rPr>
                        <a:t>Contact CESA 3 to assist in finding school districts interested in working with Grant County government.</a:t>
                      </a:r>
                      <a:endParaRPr lang="en-US" sz="1100" dirty="0">
                        <a:solidFill>
                          <a:schemeClr val="tx1"/>
                        </a:solidFill>
                        <a:effectLst/>
                        <a:latin typeface="Century Gothic" panose="020B0502020202020204" pitchFamily="34" charset="0"/>
                        <a:ea typeface="Times New Roman"/>
                        <a:cs typeface="Times New Roman"/>
                      </a:endParaRPr>
                    </a:p>
                  </a:txBody>
                  <a:tcPr marL="76133" marR="76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pic>
        <p:nvPicPr>
          <p:cNvPr id="6" name="Picture 5"/>
          <p:cNvPicPr>
            <a:picLocks noChangeAspect="1"/>
          </p:cNvPicPr>
          <p:nvPr/>
        </p:nvPicPr>
        <p:blipFill rotWithShape="1">
          <a:blip r:embed="rId4" cstate="screen">
            <a:duotone>
              <a:prstClr val="black"/>
              <a:srgbClr val="8E6A42">
                <a:tint val="45000"/>
                <a:satMod val="400000"/>
              </a:srgbClr>
            </a:duotone>
            <a:extLst>
              <a:ext uri="{28A0092B-C50C-407E-A947-70E740481C1C}">
                <a14:useLocalDpi xmlns:a14="http://schemas.microsoft.com/office/drawing/2010/main"/>
              </a:ext>
            </a:extLst>
          </a:blip>
          <a:srcRect/>
          <a:stretch/>
        </p:blipFill>
        <p:spPr>
          <a:xfrm>
            <a:off x="1" y="0"/>
            <a:ext cx="9144000" cy="6858000"/>
          </a:xfrm>
          <a:prstGeom prst="rect">
            <a:avLst/>
          </a:prstGeom>
        </p:spPr>
      </p:pic>
    </p:spTree>
    <p:extLst>
      <p:ext uri="{BB962C8B-B14F-4D97-AF65-F5344CB8AC3E}">
        <p14:creationId xmlns:p14="http://schemas.microsoft.com/office/powerpoint/2010/main" val="23620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3810000" y="2819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868424"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9" name="TextBox 18"/>
          <p:cNvSpPr txBox="1"/>
          <p:nvPr/>
        </p:nvSpPr>
        <p:spPr>
          <a:xfrm>
            <a:off x="1858963" y="5682217"/>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v</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1000"/>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63" name="Oval 62"/>
          <p:cNvSpPr/>
          <p:nvPr/>
        </p:nvSpPr>
        <p:spPr>
          <a:xfrm>
            <a:off x="4118684" y="2681990"/>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 name="Rounded Rectangle 2"/>
          <p:cNvSpPr/>
          <p:nvPr/>
        </p:nvSpPr>
        <p:spPr>
          <a:xfrm>
            <a:off x="7543800" y="2602832"/>
            <a:ext cx="1553411" cy="1664368"/>
          </a:xfrm>
          <a:prstGeom prst="roundRect">
            <a:avLst/>
          </a:prstGeom>
          <a:solidFill>
            <a:schemeClr val="tx1">
              <a:alpha val="38039"/>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65" name="Rectangle 64"/>
          <p:cNvSpPr/>
          <p:nvPr/>
        </p:nvSpPr>
        <p:spPr>
          <a:xfrm>
            <a:off x="0" y="23446"/>
            <a:ext cx="10591800" cy="7086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Rounded Rectangle 59"/>
          <p:cNvSpPr/>
          <p:nvPr/>
        </p:nvSpPr>
        <p:spPr>
          <a:xfrm>
            <a:off x="1676401" y="76200"/>
            <a:ext cx="7467599" cy="6477000"/>
          </a:xfrm>
          <a:prstGeom prst="roundRect">
            <a:avLst>
              <a:gd name="adj" fmla="val 5997"/>
            </a:avLst>
          </a:prstGeom>
          <a:solidFill>
            <a:srgbClr val="00462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828800" y="381000"/>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42" name="TextBox 41"/>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61" name="TextBox 60"/>
          <p:cNvSpPr txBox="1"/>
          <p:nvPr/>
        </p:nvSpPr>
        <p:spPr>
          <a:xfrm>
            <a:off x="3124200" y="685800"/>
            <a:ext cx="6019800" cy="4893647"/>
          </a:xfrm>
          <a:prstGeom prst="rect">
            <a:avLst/>
          </a:prstGeom>
          <a:noFill/>
        </p:spPr>
        <p:txBody>
          <a:bodyPr wrap="square" rtlCol="0">
            <a:spAutoFit/>
          </a:bodyPr>
          <a:lstStyle/>
          <a:p>
            <a:r>
              <a:rPr lang="en-US" sz="2400" b="1" dirty="0" smtClean="0">
                <a:solidFill>
                  <a:schemeClr val="bg1"/>
                </a:solidFill>
                <a:latin typeface="Century Gothic" pitchFamily="34" charset="0"/>
              </a:rPr>
              <a:t>Mandates</a:t>
            </a:r>
            <a:r>
              <a:rPr lang="en-US" sz="2400" dirty="0" smtClean="0">
                <a:solidFill>
                  <a:schemeClr val="bg1"/>
                </a:solidFill>
                <a:latin typeface="Century Gothic" pitchFamily="34" charset="0"/>
              </a:rPr>
              <a:t>: What an organization is required to do.</a:t>
            </a:r>
          </a:p>
          <a:p>
            <a:pPr marL="285750" indent="-285750">
              <a:buFont typeface="Arial" pitchFamily="34" charset="0"/>
              <a:buChar char="•"/>
            </a:pPr>
            <a:endParaRPr lang="en-US" sz="2400" dirty="0">
              <a:solidFill>
                <a:schemeClr val="bg1"/>
              </a:solidFill>
              <a:latin typeface="Century Gothic" pitchFamily="34" charset="0"/>
            </a:endParaRPr>
          </a:p>
          <a:p>
            <a:pPr marL="285750" indent="-285750">
              <a:buFont typeface="Arial" pitchFamily="34" charset="0"/>
              <a:buChar char="•"/>
            </a:pPr>
            <a:r>
              <a:rPr lang="en-US" sz="2400" dirty="0" smtClean="0">
                <a:solidFill>
                  <a:schemeClr val="bg1"/>
                </a:solidFill>
                <a:latin typeface="Century Gothic" pitchFamily="34" charset="0"/>
              </a:rPr>
              <a:t>Formal Requirements:</a:t>
            </a:r>
          </a:p>
          <a:p>
            <a:pPr marL="742950" lvl="1" indent="-285750">
              <a:buFont typeface="Arial" pitchFamily="34" charset="0"/>
              <a:buChar char="•"/>
            </a:pPr>
            <a:r>
              <a:rPr lang="en-US" sz="2400" dirty="0" smtClean="0">
                <a:solidFill>
                  <a:schemeClr val="bg1"/>
                </a:solidFill>
                <a:latin typeface="Century Gothic" pitchFamily="34" charset="0"/>
              </a:rPr>
              <a:t>Chapter 59, Wisconsin Statues:</a:t>
            </a:r>
          </a:p>
          <a:p>
            <a:pPr marL="1200150" lvl="2" indent="-285750">
              <a:buFont typeface="Arial" pitchFamily="34" charset="0"/>
              <a:buChar char="•"/>
            </a:pPr>
            <a:r>
              <a:rPr lang="en-US" sz="2400" dirty="0" smtClean="0">
                <a:solidFill>
                  <a:schemeClr val="bg1"/>
                </a:solidFill>
                <a:latin typeface="Century Gothic" pitchFamily="34" charset="0"/>
              </a:rPr>
              <a:t>Counties “agents of the State”</a:t>
            </a:r>
          </a:p>
          <a:p>
            <a:pPr marL="1200150" lvl="2" indent="-285750">
              <a:buFont typeface="Arial" pitchFamily="34" charset="0"/>
              <a:buChar char="•"/>
            </a:pPr>
            <a:r>
              <a:rPr lang="en-US" sz="2400" dirty="0" smtClean="0">
                <a:solidFill>
                  <a:schemeClr val="bg1"/>
                </a:solidFill>
                <a:latin typeface="Century Gothic" pitchFamily="34" charset="0"/>
              </a:rPr>
              <a:t>Laws pertaining to counties</a:t>
            </a:r>
          </a:p>
          <a:p>
            <a:pPr marL="1200150" lvl="2" indent="-285750">
              <a:buFont typeface="Arial" pitchFamily="34" charset="0"/>
              <a:buChar char="•"/>
            </a:pPr>
            <a:r>
              <a:rPr lang="en-US" sz="2400" dirty="0" smtClean="0">
                <a:solidFill>
                  <a:schemeClr val="bg1"/>
                </a:solidFill>
                <a:latin typeface="Century Gothic" pitchFamily="34" charset="0"/>
              </a:rPr>
              <a:t>Describes duties &amp; powers</a:t>
            </a:r>
          </a:p>
          <a:p>
            <a:pPr marL="742950" lvl="1" indent="-285750">
              <a:buFont typeface="Arial" pitchFamily="34" charset="0"/>
              <a:buChar char="•"/>
            </a:pPr>
            <a:r>
              <a:rPr lang="en-US" sz="2400" dirty="0" smtClean="0">
                <a:solidFill>
                  <a:schemeClr val="bg1"/>
                </a:solidFill>
                <a:latin typeface="Century Gothic" pitchFamily="34" charset="0"/>
              </a:rPr>
              <a:t>It’s up to local board to figure out how to use those powers</a:t>
            </a:r>
          </a:p>
          <a:p>
            <a:pPr marL="742950" lvl="1" indent="-285750">
              <a:buFont typeface="Arial" pitchFamily="34" charset="0"/>
              <a:buChar char="•"/>
            </a:pPr>
            <a:endParaRPr lang="en-US" sz="2400" dirty="0" smtClean="0">
              <a:solidFill>
                <a:schemeClr val="bg1"/>
              </a:solidFill>
              <a:latin typeface="Century Gothic" pitchFamily="34" charset="0"/>
            </a:endParaRPr>
          </a:p>
          <a:p>
            <a:pPr marL="285750" indent="-285750">
              <a:buFont typeface="Arial" pitchFamily="34" charset="0"/>
              <a:buChar char="•"/>
            </a:pPr>
            <a:r>
              <a:rPr lang="en-US" sz="2400" dirty="0" smtClean="0">
                <a:solidFill>
                  <a:schemeClr val="bg1"/>
                </a:solidFill>
                <a:latin typeface="Century Gothic" pitchFamily="34" charset="0"/>
              </a:rPr>
              <a:t>Informal Expectations:</a:t>
            </a:r>
          </a:p>
          <a:p>
            <a:pPr marL="742950" lvl="1" indent="-285750">
              <a:buFont typeface="Arial" pitchFamily="34" charset="0"/>
              <a:buChar char="•"/>
            </a:pPr>
            <a:r>
              <a:rPr lang="en-US" sz="2400" dirty="0">
                <a:solidFill>
                  <a:srgbClr val="FFC000"/>
                </a:solidFill>
                <a:latin typeface="Century Gothic" pitchFamily="34" charset="0"/>
              </a:rPr>
              <a:t>?</a:t>
            </a:r>
          </a:p>
        </p:txBody>
      </p:sp>
    </p:spTree>
    <p:extLst>
      <p:ext uri="{BB962C8B-B14F-4D97-AF65-F5344CB8AC3E}">
        <p14:creationId xmlns:p14="http://schemas.microsoft.com/office/powerpoint/2010/main" val="331801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500"/>
                                        <p:tgtEl>
                                          <p:spTgt spid="5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61">
                                            <p:txEl>
                                              <p:pRg st="0" end="0"/>
                                            </p:txEl>
                                          </p:spTgt>
                                        </p:tgtEl>
                                        <p:attrNameLst>
                                          <p:attrName>style.visibility</p:attrName>
                                        </p:attrNameLst>
                                      </p:cBhvr>
                                      <p:to>
                                        <p:strVal val="visible"/>
                                      </p:to>
                                    </p:set>
                                    <p:animEffect transition="in" filter="fade">
                                      <p:cBhvr>
                                        <p:cTn id="35" dur="500"/>
                                        <p:tgtEl>
                                          <p:spTgt spid="6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1">
                                            <p:txEl>
                                              <p:pRg st="2" end="2"/>
                                            </p:txEl>
                                          </p:spTgt>
                                        </p:tgtEl>
                                        <p:attrNameLst>
                                          <p:attrName>style.visibility</p:attrName>
                                        </p:attrNameLst>
                                      </p:cBhvr>
                                      <p:to>
                                        <p:strVal val="visible"/>
                                      </p:to>
                                    </p:set>
                                    <p:animEffect transition="in" filter="fade">
                                      <p:cBhvr>
                                        <p:cTn id="40" dur="500"/>
                                        <p:tgtEl>
                                          <p:spTgt spid="6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1">
                                            <p:txEl>
                                              <p:pRg st="3" end="3"/>
                                            </p:txEl>
                                          </p:spTgt>
                                        </p:tgtEl>
                                        <p:attrNameLst>
                                          <p:attrName>style.visibility</p:attrName>
                                        </p:attrNameLst>
                                      </p:cBhvr>
                                      <p:to>
                                        <p:strVal val="visible"/>
                                      </p:to>
                                    </p:set>
                                    <p:animEffect transition="in" filter="fade">
                                      <p:cBhvr>
                                        <p:cTn id="45" dur="500"/>
                                        <p:tgtEl>
                                          <p:spTgt spid="6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1">
                                            <p:txEl>
                                              <p:pRg st="4" end="4"/>
                                            </p:txEl>
                                          </p:spTgt>
                                        </p:tgtEl>
                                        <p:attrNameLst>
                                          <p:attrName>style.visibility</p:attrName>
                                        </p:attrNameLst>
                                      </p:cBhvr>
                                      <p:to>
                                        <p:strVal val="visible"/>
                                      </p:to>
                                    </p:set>
                                    <p:animEffect transition="in" filter="fade">
                                      <p:cBhvr>
                                        <p:cTn id="50" dur="500"/>
                                        <p:tgtEl>
                                          <p:spTgt spid="6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1">
                                            <p:txEl>
                                              <p:pRg st="5" end="5"/>
                                            </p:txEl>
                                          </p:spTgt>
                                        </p:tgtEl>
                                        <p:attrNameLst>
                                          <p:attrName>style.visibility</p:attrName>
                                        </p:attrNameLst>
                                      </p:cBhvr>
                                      <p:to>
                                        <p:strVal val="visible"/>
                                      </p:to>
                                    </p:set>
                                    <p:animEffect transition="in" filter="fade">
                                      <p:cBhvr>
                                        <p:cTn id="55" dur="500"/>
                                        <p:tgtEl>
                                          <p:spTgt spid="61">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1">
                                            <p:txEl>
                                              <p:pRg st="6" end="6"/>
                                            </p:txEl>
                                          </p:spTgt>
                                        </p:tgtEl>
                                        <p:attrNameLst>
                                          <p:attrName>style.visibility</p:attrName>
                                        </p:attrNameLst>
                                      </p:cBhvr>
                                      <p:to>
                                        <p:strVal val="visible"/>
                                      </p:to>
                                    </p:set>
                                    <p:animEffect transition="in" filter="fade">
                                      <p:cBhvr>
                                        <p:cTn id="60" dur="500"/>
                                        <p:tgtEl>
                                          <p:spTgt spid="61">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1">
                                            <p:txEl>
                                              <p:pRg st="7" end="7"/>
                                            </p:txEl>
                                          </p:spTgt>
                                        </p:tgtEl>
                                        <p:attrNameLst>
                                          <p:attrName>style.visibility</p:attrName>
                                        </p:attrNameLst>
                                      </p:cBhvr>
                                      <p:to>
                                        <p:strVal val="visible"/>
                                      </p:to>
                                    </p:set>
                                    <p:animEffect transition="in" filter="fade">
                                      <p:cBhvr>
                                        <p:cTn id="65" dur="500"/>
                                        <p:tgtEl>
                                          <p:spTgt spid="61">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61">
                                            <p:txEl>
                                              <p:pRg st="9" end="9"/>
                                            </p:txEl>
                                          </p:spTgt>
                                        </p:tgtEl>
                                        <p:attrNameLst>
                                          <p:attrName>style.visibility</p:attrName>
                                        </p:attrNameLst>
                                      </p:cBhvr>
                                      <p:to>
                                        <p:strVal val="visible"/>
                                      </p:to>
                                    </p:set>
                                    <p:animEffect transition="in" filter="fade">
                                      <p:cBhvr>
                                        <p:cTn id="70" dur="500"/>
                                        <p:tgtEl>
                                          <p:spTgt spid="61">
                                            <p:txEl>
                                              <p:pRg st="9" end="9"/>
                                            </p:txEl>
                                          </p:spTgt>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61">
                                            <p:txEl>
                                              <p:pRg st="10" end="10"/>
                                            </p:txEl>
                                          </p:spTgt>
                                        </p:tgtEl>
                                        <p:attrNameLst>
                                          <p:attrName>style.visibility</p:attrName>
                                        </p:attrNameLst>
                                      </p:cBhvr>
                                      <p:to>
                                        <p:strVal val="visible"/>
                                      </p:to>
                                    </p:set>
                                    <p:animEffect transition="in" filter="fade">
                                      <p:cBhvr>
                                        <p:cTn id="74" dur="500"/>
                                        <p:tgtEl>
                                          <p:spTgt spid="6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55"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3810000" y="2819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868424"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9" name="TextBox 18"/>
          <p:cNvSpPr txBox="1"/>
          <p:nvPr/>
        </p:nvSpPr>
        <p:spPr>
          <a:xfrm>
            <a:off x="1858963" y="5682217"/>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v</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1000"/>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63" name="Oval 62"/>
          <p:cNvSpPr/>
          <p:nvPr/>
        </p:nvSpPr>
        <p:spPr>
          <a:xfrm>
            <a:off x="4118684" y="2681990"/>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 name="Rounded Rectangle 2"/>
          <p:cNvSpPr/>
          <p:nvPr/>
        </p:nvSpPr>
        <p:spPr>
          <a:xfrm>
            <a:off x="7543800" y="2602832"/>
            <a:ext cx="1553411" cy="1664368"/>
          </a:xfrm>
          <a:prstGeom prst="roundRect">
            <a:avLst/>
          </a:prstGeom>
          <a:solidFill>
            <a:schemeClr val="tx1">
              <a:alpha val="38039"/>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sp>
        <p:nvSpPr>
          <p:cNvPr id="65" name="Rectangle 64"/>
          <p:cNvSpPr/>
          <p:nvPr/>
        </p:nvSpPr>
        <p:spPr>
          <a:xfrm>
            <a:off x="0" y="23446"/>
            <a:ext cx="10591800" cy="7086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ounded Rectangle 50"/>
          <p:cNvSpPr/>
          <p:nvPr/>
        </p:nvSpPr>
        <p:spPr>
          <a:xfrm>
            <a:off x="1676401" y="76200"/>
            <a:ext cx="7467599" cy="6477000"/>
          </a:xfrm>
          <a:prstGeom prst="roundRect">
            <a:avLst>
              <a:gd name="adj" fmla="val 5997"/>
            </a:avLst>
          </a:prstGeom>
          <a:solidFill>
            <a:srgbClr val="00462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124200" y="685800"/>
            <a:ext cx="6019800" cy="4893647"/>
          </a:xfrm>
          <a:prstGeom prst="rect">
            <a:avLst/>
          </a:prstGeom>
          <a:noFill/>
        </p:spPr>
        <p:txBody>
          <a:bodyPr wrap="square" rtlCol="0">
            <a:spAutoFit/>
          </a:bodyPr>
          <a:lstStyle/>
          <a:p>
            <a:r>
              <a:rPr lang="en-US" sz="2400" b="1" dirty="0" smtClean="0">
                <a:solidFill>
                  <a:schemeClr val="bg1"/>
                </a:solidFill>
                <a:latin typeface="Century Gothic" pitchFamily="34" charset="0"/>
              </a:rPr>
              <a:t>Mandates</a:t>
            </a:r>
            <a:r>
              <a:rPr lang="en-US" sz="2400" dirty="0" smtClean="0">
                <a:solidFill>
                  <a:schemeClr val="bg1"/>
                </a:solidFill>
                <a:latin typeface="Century Gothic" pitchFamily="34" charset="0"/>
              </a:rPr>
              <a:t>: What an organization is required to do.</a:t>
            </a:r>
          </a:p>
          <a:p>
            <a:pPr marL="285750" indent="-285750">
              <a:buFont typeface="Arial" pitchFamily="34" charset="0"/>
              <a:buChar char="•"/>
            </a:pPr>
            <a:endParaRPr lang="en-US" sz="2400" dirty="0">
              <a:solidFill>
                <a:schemeClr val="bg1"/>
              </a:solidFill>
              <a:latin typeface="Century Gothic" pitchFamily="34" charset="0"/>
            </a:endParaRPr>
          </a:p>
          <a:p>
            <a:pPr marL="285750" indent="-285750">
              <a:buFont typeface="Arial" pitchFamily="34" charset="0"/>
              <a:buChar char="•"/>
            </a:pPr>
            <a:r>
              <a:rPr lang="en-US" sz="2400" dirty="0" smtClean="0">
                <a:solidFill>
                  <a:schemeClr val="bg1"/>
                </a:solidFill>
                <a:latin typeface="Century Gothic" pitchFamily="34" charset="0"/>
              </a:rPr>
              <a:t>Formal Requirements:</a:t>
            </a:r>
          </a:p>
          <a:p>
            <a:pPr marL="742950" lvl="1" indent="-285750">
              <a:buFont typeface="Arial" pitchFamily="34" charset="0"/>
              <a:buChar char="•"/>
            </a:pPr>
            <a:r>
              <a:rPr lang="en-US" sz="2400" dirty="0" smtClean="0">
                <a:solidFill>
                  <a:schemeClr val="bg1"/>
                </a:solidFill>
                <a:latin typeface="Century Gothic" pitchFamily="34" charset="0"/>
              </a:rPr>
              <a:t>Chapter 59, Wisconsin Statues:</a:t>
            </a:r>
          </a:p>
          <a:p>
            <a:pPr marL="1200150" lvl="2" indent="-285750">
              <a:buFont typeface="Arial" pitchFamily="34" charset="0"/>
              <a:buChar char="•"/>
            </a:pPr>
            <a:r>
              <a:rPr lang="en-US" sz="2400" dirty="0" smtClean="0">
                <a:solidFill>
                  <a:schemeClr val="bg1"/>
                </a:solidFill>
                <a:latin typeface="Century Gothic" pitchFamily="34" charset="0"/>
              </a:rPr>
              <a:t>Counties “agents of the State”</a:t>
            </a:r>
          </a:p>
          <a:p>
            <a:pPr marL="1200150" lvl="2" indent="-285750">
              <a:buFont typeface="Arial" pitchFamily="34" charset="0"/>
              <a:buChar char="•"/>
            </a:pPr>
            <a:r>
              <a:rPr lang="en-US" sz="2400" dirty="0" smtClean="0">
                <a:solidFill>
                  <a:schemeClr val="bg1"/>
                </a:solidFill>
                <a:latin typeface="Century Gothic" pitchFamily="34" charset="0"/>
              </a:rPr>
              <a:t>Laws pertaining to counties</a:t>
            </a:r>
          </a:p>
          <a:p>
            <a:pPr marL="1200150" lvl="2" indent="-285750">
              <a:buFont typeface="Arial" pitchFamily="34" charset="0"/>
              <a:buChar char="•"/>
            </a:pPr>
            <a:r>
              <a:rPr lang="en-US" sz="2400" dirty="0" smtClean="0">
                <a:solidFill>
                  <a:schemeClr val="bg1"/>
                </a:solidFill>
                <a:latin typeface="Century Gothic" pitchFamily="34" charset="0"/>
              </a:rPr>
              <a:t>Describes duties &amp; powers</a:t>
            </a:r>
          </a:p>
          <a:p>
            <a:pPr marL="742950" lvl="1" indent="-285750">
              <a:buFont typeface="Arial" pitchFamily="34" charset="0"/>
              <a:buChar char="•"/>
            </a:pPr>
            <a:r>
              <a:rPr lang="en-US" sz="2400" dirty="0" smtClean="0">
                <a:solidFill>
                  <a:schemeClr val="bg1"/>
                </a:solidFill>
                <a:latin typeface="Century Gothic" pitchFamily="34" charset="0"/>
              </a:rPr>
              <a:t>It’s up to local board to figure out how to use those powers</a:t>
            </a:r>
          </a:p>
          <a:p>
            <a:pPr marL="742950" lvl="1" indent="-285750">
              <a:buFont typeface="Arial" pitchFamily="34" charset="0"/>
              <a:buChar char="•"/>
            </a:pPr>
            <a:endParaRPr lang="en-US" sz="2400" dirty="0" smtClean="0">
              <a:solidFill>
                <a:schemeClr val="bg1"/>
              </a:solidFill>
              <a:latin typeface="Century Gothic" pitchFamily="34" charset="0"/>
            </a:endParaRPr>
          </a:p>
          <a:p>
            <a:pPr marL="285750" indent="-285750">
              <a:buFont typeface="Arial" pitchFamily="34" charset="0"/>
              <a:buChar char="•"/>
            </a:pPr>
            <a:r>
              <a:rPr lang="en-US" sz="2400" dirty="0" smtClean="0">
                <a:solidFill>
                  <a:schemeClr val="bg1"/>
                </a:solidFill>
                <a:latin typeface="Century Gothic" pitchFamily="34" charset="0"/>
              </a:rPr>
              <a:t>Informal Expectations:</a:t>
            </a:r>
          </a:p>
          <a:p>
            <a:pPr marL="742950" lvl="1" indent="-285750">
              <a:buFont typeface="Arial" pitchFamily="34" charset="0"/>
              <a:buChar char="•"/>
            </a:pPr>
            <a:r>
              <a:rPr lang="en-US" sz="2400" dirty="0">
                <a:solidFill>
                  <a:srgbClr val="FFC000"/>
                </a:solidFill>
                <a:latin typeface="Century Gothic" pitchFamily="34" charset="0"/>
              </a:rPr>
              <a:t>?</a:t>
            </a:r>
          </a:p>
        </p:txBody>
      </p:sp>
      <p:grpSp>
        <p:nvGrpSpPr>
          <p:cNvPr id="73" name="Group 72"/>
          <p:cNvGrpSpPr/>
          <p:nvPr/>
        </p:nvGrpSpPr>
        <p:grpSpPr>
          <a:xfrm>
            <a:off x="1828800" y="381000"/>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42" name="TextBox 41"/>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50" name="Rectangle 49"/>
          <p:cNvSpPr/>
          <p:nvPr/>
        </p:nvSpPr>
        <p:spPr>
          <a:xfrm>
            <a:off x="-990600" y="0"/>
            <a:ext cx="10591800" cy="7086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ctagon 1"/>
          <p:cNvSpPr/>
          <p:nvPr/>
        </p:nvSpPr>
        <p:spPr>
          <a:xfrm>
            <a:off x="2362200" y="1371600"/>
            <a:ext cx="4572000" cy="4572000"/>
          </a:xfrm>
          <a:prstGeom prst="octagon">
            <a:avLst/>
          </a:prstGeom>
          <a:solidFill>
            <a:srgbClr val="FF0000"/>
          </a:solidFill>
          <a:ln w="152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latin typeface="Aharoni" panose="02010803020104030203" pitchFamily="2" charset="-79"/>
                <a:cs typeface="Aharoni" panose="02010803020104030203" pitchFamily="2" charset="-79"/>
              </a:rPr>
              <a:t>STOP</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867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68424" y="5334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cxnSp>
        <p:nvCxnSpPr>
          <p:cNvPr id="48" name="Straight Connector 47"/>
          <p:cNvCxnSpPr/>
          <p:nvPr/>
        </p:nvCxnSpPr>
        <p:spPr>
          <a:xfrm>
            <a:off x="3810000" y="2819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581400"/>
            <a:ext cx="0" cy="564544"/>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1" idx="3"/>
            <a:endCxn id="3" idx="1"/>
          </p:cNvCxnSpPr>
          <p:nvPr/>
        </p:nvCxnSpPr>
        <p:spPr>
          <a:xfrm>
            <a:off x="1981200" y="3433465"/>
            <a:ext cx="5562600" cy="1551"/>
          </a:xfrm>
          <a:prstGeom prst="line">
            <a:avLst/>
          </a:prstGeom>
          <a:ln w="76200">
            <a:solidFill>
              <a:schemeClr val="bg2">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58963" y="5682217"/>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v</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cxnSp>
        <p:nvCxnSpPr>
          <p:cNvPr id="45" name="Straight Connector 44"/>
          <p:cNvCxnSpPr/>
          <p:nvPr/>
        </p:nvCxnSpPr>
        <p:spPr>
          <a:xfrm>
            <a:off x="2452254" y="1709887"/>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53640" y="3582621"/>
            <a:ext cx="0" cy="1675179"/>
          </a:xfrm>
          <a:prstGeom prst="line">
            <a:avLst/>
          </a:prstGeom>
          <a:ln w="76200" cap="rnd" cmpd="sng">
            <a:solidFill>
              <a:schemeClr val="bg2">
                <a:lumMod val="25000"/>
              </a:schemeClr>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1524000"/>
            <a:ext cx="0" cy="986900"/>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69306" y="76200"/>
            <a:ext cx="4374694" cy="523220"/>
          </a:xfrm>
          <a:prstGeom prst="rect">
            <a:avLst/>
          </a:prstGeom>
          <a:noFill/>
        </p:spPr>
        <p:txBody>
          <a:bodyPr wrap="square" rtlCol="0">
            <a:spAutoFit/>
          </a:bodyPr>
          <a:lstStyle/>
          <a:p>
            <a:pPr algn="ctr"/>
            <a:r>
              <a:rPr lang="en-US" sz="2800" dirty="0">
                <a:solidFill>
                  <a:srgbClr val="92D050"/>
                </a:solidFill>
                <a:latin typeface="Century Gothic" pitchFamily="34" charset="0"/>
              </a:rPr>
              <a:t>e</a:t>
            </a:r>
            <a:r>
              <a:rPr lang="en-US" sz="2800" dirty="0" smtClean="0">
                <a:solidFill>
                  <a:srgbClr val="92D050"/>
                </a:solidFill>
                <a:latin typeface="Century Gothic" pitchFamily="34" charset="0"/>
              </a:rPr>
              <a:t>xternal environment</a:t>
            </a:r>
            <a:endParaRPr lang="en-US" sz="2800" dirty="0">
              <a:solidFill>
                <a:srgbClr val="92D050"/>
              </a:solidFill>
              <a:latin typeface="Century Gothic" pitchFamily="34" charset="0"/>
            </a:endParaRPr>
          </a:p>
        </p:txBody>
      </p:sp>
      <p:sp>
        <p:nvSpPr>
          <p:cNvPr id="55" name="Arc 54"/>
          <p:cNvSpPr/>
          <p:nvPr/>
        </p:nvSpPr>
        <p:spPr>
          <a:xfrm rot="16200000">
            <a:off x="1077511" y="527319"/>
            <a:ext cx="1558861" cy="1732948"/>
          </a:xfrm>
          <a:prstGeom prst="arc">
            <a:avLst/>
          </a:prstGeom>
          <a:ln w="76200" cap="rnd">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219452" y="4154424"/>
            <a:ext cx="1179576" cy="1179576"/>
          </a:xfrm>
          <a:prstGeom prst="ellipse">
            <a:avLst/>
          </a:prstGeom>
          <a:solidFill>
            <a:schemeClr val="tx1"/>
          </a:solid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3219444" y="1560576"/>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0" name="TextBox 19"/>
          <p:cNvSpPr txBox="1"/>
          <p:nvPr/>
        </p:nvSpPr>
        <p:spPr>
          <a:xfrm>
            <a:off x="3199640" y="4482602"/>
            <a:ext cx="1219200" cy="523220"/>
          </a:xfrm>
          <a:prstGeom prst="rect">
            <a:avLst/>
          </a:prstGeom>
          <a:noFill/>
        </p:spPr>
        <p:txBody>
          <a:bodyPr wrap="square" rtlCol="0">
            <a:spAutoFit/>
          </a:bodyPr>
          <a:lstStyle/>
          <a:p>
            <a:pPr algn="ctr"/>
            <a:r>
              <a:rPr lang="en-US" sz="1400" dirty="0">
                <a:solidFill>
                  <a:schemeClr val="bg2">
                    <a:lumMod val="50000"/>
                  </a:schemeClr>
                </a:solidFill>
                <a:effectLst>
                  <a:outerShdw blurRad="38100" dist="38100" dir="2700000" algn="tl">
                    <a:srgbClr val="000000">
                      <a:alpha val="43137"/>
                    </a:srgbClr>
                  </a:outerShdw>
                </a:effectLst>
                <a:latin typeface="Century Gothic" pitchFamily="34" charset="0"/>
              </a:rPr>
              <a:t>i</a:t>
            </a: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nternal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1" name="TextBox 20"/>
          <p:cNvSpPr txBox="1"/>
          <p:nvPr/>
        </p:nvSpPr>
        <p:spPr>
          <a:xfrm>
            <a:off x="3219444" y="1915180"/>
            <a:ext cx="1219200" cy="523220"/>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external</a:t>
            </a:r>
          </a:p>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assessment</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7924800" y="3200400"/>
            <a:ext cx="2286000" cy="369332"/>
          </a:xfrm>
          <a:prstGeom prst="rect">
            <a:avLst/>
          </a:prstGeom>
          <a:noFill/>
        </p:spPr>
        <p:txBody>
          <a:bodyPr wrap="square" rtlCol="0">
            <a:spAutoFit/>
          </a:bodyPr>
          <a:lstStyle/>
          <a:p>
            <a:r>
              <a:rPr lang="en-US" dirty="0" smtClean="0">
                <a:solidFill>
                  <a:schemeClr val="bg2">
                    <a:lumMod val="50000"/>
                  </a:schemeClr>
                </a:solidFill>
                <a:latin typeface="Century Gothic" pitchFamily="34" charset="0"/>
              </a:rPr>
              <a:t>plan</a:t>
            </a:r>
            <a:endParaRPr lang="en-US" dirty="0">
              <a:solidFill>
                <a:schemeClr val="bg2">
                  <a:lumMod val="50000"/>
                </a:schemeClr>
              </a:solidFill>
              <a:latin typeface="Century Gothic" pitchFamily="34" charset="0"/>
            </a:endParaRPr>
          </a:p>
        </p:txBody>
      </p:sp>
      <p:sp>
        <p:nvSpPr>
          <p:cNvPr id="10" name="Oval 9"/>
          <p:cNvSpPr/>
          <p:nvPr/>
        </p:nvSpPr>
        <p:spPr>
          <a:xfrm>
            <a:off x="1863661" y="381000"/>
            <a:ext cx="1179576" cy="1179576"/>
          </a:xfrm>
          <a:prstGeom prst="ellipse">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TextBox 17"/>
          <p:cNvSpPr txBox="1"/>
          <p:nvPr/>
        </p:nvSpPr>
        <p:spPr>
          <a:xfrm>
            <a:off x="1837891" y="810171"/>
            <a:ext cx="1219200" cy="307777"/>
          </a:xfrm>
          <a:prstGeom prst="rect">
            <a:avLst/>
          </a:prstGeom>
          <a:noFill/>
        </p:spPr>
        <p:txBody>
          <a:bodyPr wrap="square" rtlCol="0">
            <a:spAutoFit/>
          </a:bodyPr>
          <a:lstStyle/>
          <a:p>
            <a:pPr algn="ctr"/>
            <a:r>
              <a:rPr lang="en-US" sz="1400" dirty="0" smtClean="0">
                <a:solidFill>
                  <a:schemeClr val="bg2">
                    <a:lumMod val="50000"/>
                  </a:schemeClr>
                </a:solidFill>
                <a:effectLst>
                  <a:outerShdw blurRad="38100" dist="38100" dir="2700000" algn="tl">
                    <a:srgbClr val="000000">
                      <a:alpha val="43137"/>
                    </a:srgbClr>
                  </a:outerShdw>
                </a:effectLst>
                <a:latin typeface="Century Gothic" pitchFamily="34" charset="0"/>
              </a:rPr>
              <a:t>mandates</a:t>
            </a:r>
            <a:endParaRPr lang="en-US" sz="1400"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1828800" y="381000"/>
            <a:ext cx="1219200" cy="1179576"/>
            <a:chOff x="1828800" y="381000"/>
            <a:chExt cx="1219200" cy="1179576"/>
          </a:xfrm>
        </p:grpSpPr>
        <p:sp>
          <p:nvSpPr>
            <p:cNvPr id="58" name="Oval 57"/>
            <p:cNvSpPr/>
            <p:nvPr/>
          </p:nvSpPr>
          <p:spPr>
            <a:xfrm>
              <a:off x="1854570" y="381000"/>
              <a:ext cx="1179576" cy="1179576"/>
            </a:xfrm>
            <a:prstGeom prst="ellipse">
              <a:avLst/>
            </a:prstGeom>
            <a:no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59" name="TextBox 58"/>
            <p:cNvSpPr txBox="1"/>
            <p:nvPr/>
          </p:nvSpPr>
          <p:spPr>
            <a:xfrm>
              <a:off x="1828800" y="810171"/>
              <a:ext cx="1219200"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sp>
        <p:nvSpPr>
          <p:cNvPr id="63" name="Oval 62"/>
          <p:cNvSpPr/>
          <p:nvPr/>
        </p:nvSpPr>
        <p:spPr>
          <a:xfrm>
            <a:off x="4118684" y="2681990"/>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TextBox 21"/>
          <p:cNvSpPr txBox="1"/>
          <p:nvPr/>
        </p:nvSpPr>
        <p:spPr>
          <a:xfrm>
            <a:off x="4222294" y="3087469"/>
            <a:ext cx="1219200"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trategic issues</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3" name="Rounded Rectangle 2"/>
          <p:cNvSpPr/>
          <p:nvPr/>
        </p:nvSpPr>
        <p:spPr>
          <a:xfrm>
            <a:off x="7543800" y="2602832"/>
            <a:ext cx="1553411" cy="1664368"/>
          </a:xfrm>
          <a:prstGeom prst="roundRect">
            <a:avLst/>
          </a:prstGeom>
          <a:solidFill>
            <a:schemeClr val="tx1">
              <a:alpha val="38039"/>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1492" y="2698068"/>
            <a:ext cx="1473896" cy="1473896"/>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3" name="TextBox 22"/>
          <p:cNvSpPr txBox="1"/>
          <p:nvPr/>
        </p:nvSpPr>
        <p:spPr>
          <a:xfrm>
            <a:off x="5841304" y="3087468"/>
            <a:ext cx="1473896" cy="646331"/>
          </a:xfrm>
          <a:prstGeom prst="rect">
            <a:avLst/>
          </a:prstGeom>
          <a:noFill/>
        </p:spPr>
        <p:txBody>
          <a:bodyPr wrap="square" rtlCol="0">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Century Gothic" pitchFamily="34" charset="0"/>
              </a:rPr>
              <a:t>s</a:t>
            </a: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trategy</a:t>
            </a:r>
          </a:p>
          <a:p>
            <a:pPr algn="ctr"/>
            <a:r>
              <a:rPr lang="en-US" dirty="0" smtClean="0">
                <a:solidFill>
                  <a:schemeClr val="bg2">
                    <a:lumMod val="50000"/>
                  </a:schemeClr>
                </a:solidFill>
                <a:effectLst>
                  <a:outerShdw blurRad="38100" dist="38100" dir="2700000" algn="tl">
                    <a:srgbClr val="000000">
                      <a:alpha val="43137"/>
                    </a:srgbClr>
                  </a:outerShdw>
                </a:effectLst>
                <a:latin typeface="Century Gothic" pitchFamily="34" charset="0"/>
              </a:rPr>
              <a:t>formulation</a:t>
            </a:r>
            <a:endParaRPr lang="en-US" dirty="0">
              <a:solidFill>
                <a:schemeClr val="bg2">
                  <a:lumMod val="50000"/>
                </a:schemeClr>
              </a:solidFill>
              <a:effectLst>
                <a:outerShdw blurRad="38100" dist="38100" dir="2700000" algn="tl">
                  <a:srgbClr val="000000">
                    <a:alpha val="43137"/>
                  </a:srgbClr>
                </a:outerShdw>
              </a:effectLst>
              <a:latin typeface="Century Gothic" pitchFamily="34" charset="0"/>
            </a:endParaRPr>
          </a:p>
        </p:txBody>
      </p:sp>
      <p:sp>
        <p:nvSpPr>
          <p:cNvPr id="29" name="Rounded Rectangle 28"/>
          <p:cNvSpPr/>
          <p:nvPr/>
        </p:nvSpPr>
        <p:spPr>
          <a:xfrm>
            <a:off x="7543800" y="2602832"/>
            <a:ext cx="1553411" cy="1664368"/>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2591736"/>
            <a:ext cx="1905000" cy="1664368"/>
            <a:chOff x="76200" y="2591736"/>
            <a:chExt cx="1905000" cy="1664368"/>
          </a:xfrm>
        </p:grpSpPr>
        <p:sp>
          <p:nvSpPr>
            <p:cNvPr id="34" name="Rounded Rectangle 33"/>
            <p:cNvSpPr/>
            <p:nvPr/>
          </p:nvSpPr>
          <p:spPr>
            <a:xfrm>
              <a:off x="76200" y="2591736"/>
              <a:ext cx="1905000" cy="1664368"/>
            </a:xfrm>
            <a:prstGeom prst="roundRect">
              <a:avLst/>
            </a:prstGeom>
            <a:noFill/>
            <a:ln>
              <a:solidFill>
                <a:schemeClr val="bg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981" y="2971800"/>
              <a:ext cx="1879219" cy="923330"/>
            </a:xfrm>
            <a:prstGeom prst="rect">
              <a:avLst/>
            </a:prstGeom>
            <a:noFill/>
          </p:spPr>
          <p:txBody>
            <a:bodyPr wrap="square" rtlCol="0">
              <a:spAutoFit/>
            </a:bodyPr>
            <a:lstStyle/>
            <a:p>
              <a:pPr algn="ctr"/>
              <a:r>
                <a:rPr lang="en-US" dirty="0">
                  <a:solidFill>
                    <a:schemeClr val="bg2">
                      <a:lumMod val="50000"/>
                    </a:schemeClr>
                  </a:solidFill>
                  <a:latin typeface="Century Gothic" pitchFamily="34" charset="0"/>
                </a:rPr>
                <a:t>p</a:t>
              </a:r>
              <a:r>
                <a:rPr lang="en-US" dirty="0" smtClean="0">
                  <a:solidFill>
                    <a:schemeClr val="bg2">
                      <a:lumMod val="50000"/>
                    </a:schemeClr>
                  </a:solidFill>
                  <a:latin typeface="Century Gothic" pitchFamily="34" charset="0"/>
                </a:rPr>
                <a:t>lan</a:t>
              </a:r>
            </a:p>
            <a:p>
              <a:pPr algn="ctr"/>
              <a:r>
                <a:rPr lang="en-US" dirty="0" smtClean="0">
                  <a:solidFill>
                    <a:schemeClr val="bg2">
                      <a:lumMod val="50000"/>
                    </a:schemeClr>
                  </a:solidFill>
                  <a:latin typeface="Century Gothic" pitchFamily="34" charset="0"/>
                </a:rPr>
                <a:t> for </a:t>
              </a:r>
            </a:p>
            <a:p>
              <a:pPr algn="ctr"/>
              <a:r>
                <a:rPr lang="en-US" dirty="0" smtClean="0">
                  <a:solidFill>
                    <a:schemeClr val="bg2">
                      <a:lumMod val="50000"/>
                    </a:schemeClr>
                  </a:solidFill>
                  <a:latin typeface="Century Gothic" pitchFamily="34" charset="0"/>
                </a:rPr>
                <a:t>planning</a:t>
              </a:r>
              <a:endParaRPr lang="en-US" dirty="0">
                <a:solidFill>
                  <a:schemeClr val="bg2">
                    <a:lumMod val="50000"/>
                  </a:schemeClr>
                </a:solidFill>
                <a:latin typeface="Century Gothic" pitchFamily="34" charset="0"/>
              </a:endParaRPr>
            </a:p>
          </p:txBody>
        </p:sp>
      </p:grpSp>
      <p:grpSp>
        <p:nvGrpSpPr>
          <p:cNvPr id="44" name="Group 43"/>
          <p:cNvGrpSpPr/>
          <p:nvPr/>
        </p:nvGrpSpPr>
        <p:grpSpPr>
          <a:xfrm>
            <a:off x="76200" y="2595365"/>
            <a:ext cx="1905000" cy="1664368"/>
            <a:chOff x="76200" y="2591736"/>
            <a:chExt cx="1905000" cy="1664368"/>
          </a:xfrm>
        </p:grpSpPr>
        <p:sp>
          <p:nvSpPr>
            <p:cNvPr id="46" name="Rounded Rectangle 45"/>
            <p:cNvSpPr/>
            <p:nvPr/>
          </p:nvSpPr>
          <p:spPr>
            <a:xfrm>
              <a:off x="76200" y="2591736"/>
              <a:ext cx="1905000" cy="1664368"/>
            </a:xfrm>
            <a:prstGeom prst="roundRect">
              <a:avLst/>
            </a:prstGeom>
            <a:solidFill>
              <a:schemeClr val="bg2">
                <a:lumMod val="25000"/>
                <a:alpha val="85098"/>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981" y="2971800"/>
              <a:ext cx="1879219" cy="923330"/>
            </a:xfrm>
            <a:prstGeom prst="rect">
              <a:avLst/>
            </a:prstGeom>
            <a:noFill/>
          </p:spPr>
          <p:txBody>
            <a:bodyPr wrap="square" rtlCol="0">
              <a:spAutoFit/>
            </a:bodyPr>
            <a:lstStyle/>
            <a:p>
              <a:pPr algn="ctr"/>
              <a:r>
                <a:rPr lang="en-US" dirty="0">
                  <a:solidFill>
                    <a:schemeClr val="bg1"/>
                  </a:solidFill>
                  <a:latin typeface="Century Gothic" pitchFamily="34" charset="0"/>
                </a:rPr>
                <a:t>p</a:t>
              </a:r>
              <a:r>
                <a:rPr lang="en-US" dirty="0" smtClean="0">
                  <a:solidFill>
                    <a:schemeClr val="bg1"/>
                  </a:solidFill>
                  <a:latin typeface="Century Gothic" pitchFamily="34" charset="0"/>
                </a:rPr>
                <a:t>lan</a:t>
              </a:r>
            </a:p>
            <a:p>
              <a:pPr algn="ctr"/>
              <a:r>
                <a:rPr lang="en-US" dirty="0" smtClean="0">
                  <a:solidFill>
                    <a:schemeClr val="bg1"/>
                  </a:solidFill>
                  <a:latin typeface="Century Gothic" pitchFamily="34" charset="0"/>
                </a:rPr>
                <a:t> for </a:t>
              </a:r>
            </a:p>
            <a:p>
              <a:pPr algn="ctr"/>
              <a:r>
                <a:rPr lang="en-US" dirty="0" smtClean="0">
                  <a:solidFill>
                    <a:schemeClr val="bg1"/>
                  </a:solidFill>
                  <a:latin typeface="Century Gothic" pitchFamily="34" charset="0"/>
                </a:rPr>
                <a:t>planning</a:t>
              </a:r>
              <a:endParaRPr lang="en-US" dirty="0">
                <a:solidFill>
                  <a:schemeClr val="bg1"/>
                </a:solidFill>
                <a:latin typeface="Century Gothic" pitchFamily="34" charset="0"/>
              </a:endParaRPr>
            </a:p>
          </p:txBody>
        </p:sp>
      </p:grpSp>
      <p:sp>
        <p:nvSpPr>
          <p:cNvPr id="70" name="TextBox 69"/>
          <p:cNvSpPr txBox="1"/>
          <p:nvPr/>
        </p:nvSpPr>
        <p:spPr>
          <a:xfrm>
            <a:off x="7924800" y="3200400"/>
            <a:ext cx="2286000" cy="369332"/>
          </a:xfrm>
          <a:prstGeom prst="rect">
            <a:avLst/>
          </a:prstGeom>
          <a:noFill/>
        </p:spPr>
        <p:txBody>
          <a:bodyPr wrap="square" rtlCol="0">
            <a:spAutoFit/>
          </a:bodyPr>
          <a:lstStyle/>
          <a:p>
            <a:r>
              <a:rPr lang="en-US" dirty="0" smtClean="0">
                <a:solidFill>
                  <a:schemeClr val="bg1"/>
                </a:solidFill>
                <a:latin typeface="Century Gothic" pitchFamily="34" charset="0"/>
              </a:rPr>
              <a:t>plan</a:t>
            </a:r>
            <a:endParaRPr lang="en-US" dirty="0">
              <a:solidFill>
                <a:schemeClr val="bg1"/>
              </a:solidFill>
              <a:latin typeface="Century Gothic" pitchFamily="34" charset="0"/>
            </a:endParaRP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64"/>
            <a:ext cx="971417" cy="430662"/>
          </a:xfrm>
          <a:prstGeom prst="rect">
            <a:avLst/>
          </a:prstGeom>
        </p:spPr>
      </p:pic>
      <p:grpSp>
        <p:nvGrpSpPr>
          <p:cNvPr id="73" name="Group 72"/>
          <p:cNvGrpSpPr/>
          <p:nvPr/>
        </p:nvGrpSpPr>
        <p:grpSpPr>
          <a:xfrm>
            <a:off x="1828800" y="381000"/>
            <a:ext cx="1219200" cy="1179576"/>
            <a:chOff x="6677025" y="4820412"/>
            <a:chExt cx="1219200" cy="1179576"/>
          </a:xfrm>
          <a:solidFill>
            <a:srgbClr val="92D050">
              <a:alpha val="60000"/>
            </a:srgbClr>
          </a:solidFill>
        </p:grpSpPr>
        <p:sp>
          <p:nvSpPr>
            <p:cNvPr id="83" name="Oval 82"/>
            <p:cNvSpPr/>
            <p:nvPr/>
          </p:nvSpPr>
          <p:spPr>
            <a:xfrm>
              <a:off x="6705600" y="4820412"/>
              <a:ext cx="1179576" cy="1179576"/>
            </a:xfrm>
            <a:prstGeom prst="ellipse">
              <a:avLst/>
            </a:prstGeom>
            <a:grp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6677025" y="5246060"/>
              <a:ext cx="1219200" cy="307777"/>
            </a:xfrm>
            <a:prstGeom prst="rect">
              <a:avLst/>
            </a:prstGeom>
            <a:noFill/>
            <a:ln>
              <a:noFill/>
            </a:ln>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Century Gothic" pitchFamily="34" charset="0"/>
                </a:rPr>
                <a:t>mandates</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grpSp>
      <p:cxnSp>
        <p:nvCxnSpPr>
          <p:cNvPr id="50" name="Straight Connector 49"/>
          <p:cNvCxnSpPr/>
          <p:nvPr/>
        </p:nvCxnSpPr>
        <p:spPr>
          <a:xfrm>
            <a:off x="2447492" y="1709887"/>
            <a:ext cx="0" cy="1675179"/>
          </a:xfrm>
          <a:prstGeom prst="line">
            <a:avLst/>
          </a:prstGeom>
          <a:ln w="76200" cap="rnd" cmpd="sng">
            <a:solidFill>
              <a:srgbClr val="92D05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0" y="23446"/>
            <a:ext cx="10591800" cy="7086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a:endCxn id="69" idx="2"/>
          </p:cNvCxnSpPr>
          <p:nvPr/>
        </p:nvCxnSpPr>
        <p:spPr>
          <a:xfrm>
            <a:off x="990600" y="4359283"/>
            <a:ext cx="11125" cy="1067339"/>
          </a:xfrm>
          <a:prstGeom prst="line">
            <a:avLst/>
          </a:prstGeom>
          <a:ln w="76200" cap="rnd" cmpd="sng">
            <a:solidFill>
              <a:srgbClr val="FF0000"/>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Arc 68"/>
          <p:cNvSpPr/>
          <p:nvPr/>
        </p:nvSpPr>
        <p:spPr>
          <a:xfrm rot="10800000">
            <a:off x="998597" y="4482602"/>
            <a:ext cx="1558861" cy="1732948"/>
          </a:xfrm>
          <a:prstGeom prst="arc">
            <a:avLst>
              <a:gd name="adj1" fmla="val 16804434"/>
              <a:gd name="adj2" fmla="val 21257733"/>
            </a:avLst>
          </a:prstGeom>
          <a:ln w="76200" cap="rnd">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ounded Rectangle 55"/>
          <p:cNvSpPr/>
          <p:nvPr/>
        </p:nvSpPr>
        <p:spPr>
          <a:xfrm>
            <a:off x="1676401" y="228600"/>
            <a:ext cx="7420810" cy="6610642"/>
          </a:xfrm>
          <a:prstGeom prst="roundRect">
            <a:avLst>
              <a:gd name="adj" fmla="val 5997"/>
            </a:avLst>
          </a:prstGeom>
          <a:solidFill>
            <a:srgbClr val="4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69721" y="5334000"/>
            <a:ext cx="1179576" cy="1179576"/>
          </a:xfrm>
          <a:prstGeom prst="ellipse">
            <a:avLst/>
          </a:prstGeom>
          <a:solidFill>
            <a:srgbClr val="600000">
              <a:alpha val="85098"/>
            </a:srgb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828800" y="381000"/>
            <a:ext cx="7315200" cy="5586145"/>
          </a:xfrm>
          <a:prstGeom prst="rect">
            <a:avLst/>
          </a:prstGeom>
          <a:noFill/>
        </p:spPr>
        <p:txBody>
          <a:bodyPr wrap="square" rtlCol="0">
            <a:spAutoFit/>
          </a:bodyPr>
          <a:lstStyle/>
          <a:p>
            <a:r>
              <a:rPr lang="en-US" sz="2400" b="1" dirty="0" smtClean="0">
                <a:solidFill>
                  <a:schemeClr val="bg1"/>
                </a:solidFill>
                <a:latin typeface="Century Gothic" pitchFamily="34" charset="0"/>
              </a:rPr>
              <a:t>Values:  </a:t>
            </a:r>
            <a:r>
              <a:rPr lang="en-US" sz="2400" dirty="0" smtClean="0">
                <a:solidFill>
                  <a:schemeClr val="bg1"/>
                </a:solidFill>
                <a:latin typeface="Century Gothic" pitchFamily="34" charset="0"/>
              </a:rPr>
              <a:t>What an organization believes, reflected in how it acts.</a:t>
            </a:r>
          </a:p>
          <a:p>
            <a:endParaRPr lang="en-US" sz="2400" dirty="0" smtClean="0">
              <a:solidFill>
                <a:schemeClr val="bg1"/>
              </a:solidFill>
              <a:latin typeface="Century Gothic" pitchFamily="34" charset="0"/>
            </a:endParaRPr>
          </a:p>
          <a:p>
            <a:pPr marL="342900" indent="-342900">
              <a:buFont typeface="Arial" panose="020B0604020202020204" pitchFamily="34" charset="0"/>
              <a:buChar char="•"/>
            </a:pPr>
            <a:r>
              <a:rPr lang="en-US" sz="2400" dirty="0" smtClean="0">
                <a:solidFill>
                  <a:schemeClr val="bg1"/>
                </a:solidFill>
                <a:latin typeface="Century Gothic" pitchFamily="34" charset="0"/>
              </a:rPr>
              <a:t>What do we really care about in relating to key stakeholders?</a:t>
            </a:r>
          </a:p>
          <a:p>
            <a:pPr lvl="1"/>
            <a:endParaRPr lang="en-US" sz="1050" dirty="0" smtClean="0">
              <a:solidFill>
                <a:schemeClr val="bg1"/>
              </a:solidFill>
              <a:latin typeface="Century Gothic" pitchFamily="34" charset="0"/>
            </a:endParaRPr>
          </a:p>
          <a:p>
            <a:pPr marL="285750" indent="-285750">
              <a:buFont typeface="Arial" pitchFamily="34" charset="0"/>
              <a:buChar char="•"/>
            </a:pPr>
            <a:r>
              <a:rPr lang="en-US" sz="2400" dirty="0" smtClean="0">
                <a:solidFill>
                  <a:schemeClr val="bg1"/>
                </a:solidFill>
                <a:latin typeface="Century Gothic" pitchFamily="34" charset="0"/>
              </a:rPr>
              <a:t>How do we want to be viewed?</a:t>
            </a:r>
          </a:p>
          <a:p>
            <a:endParaRPr lang="en-US" sz="1050" dirty="0" smtClean="0">
              <a:solidFill>
                <a:schemeClr val="bg1"/>
              </a:solidFill>
              <a:latin typeface="Century Gothic" pitchFamily="34" charset="0"/>
            </a:endParaRPr>
          </a:p>
          <a:p>
            <a:pPr marL="285750" indent="-285750">
              <a:buFont typeface="Arial" pitchFamily="34" charset="0"/>
              <a:buChar char="•"/>
            </a:pPr>
            <a:r>
              <a:rPr lang="en-US" sz="2400" dirty="0" smtClean="0">
                <a:solidFill>
                  <a:schemeClr val="bg1"/>
                </a:solidFill>
                <a:latin typeface="Century Gothic" pitchFamily="34" charset="0"/>
              </a:rPr>
              <a:t>What are the values we should have that help indicate how we want to operate?</a:t>
            </a:r>
          </a:p>
          <a:p>
            <a:pPr lvl="2"/>
            <a:endParaRPr lang="en-US" sz="2400" dirty="0" smtClean="0">
              <a:solidFill>
                <a:schemeClr val="bg1"/>
              </a:solidFill>
              <a:latin typeface="Century Gothic" pitchFamily="34" charset="0"/>
            </a:endParaRPr>
          </a:p>
          <a:p>
            <a:pPr lvl="2"/>
            <a:endParaRPr lang="en-US" sz="2400" dirty="0">
              <a:solidFill>
                <a:schemeClr val="bg1"/>
              </a:solidFill>
              <a:latin typeface="Century Gothic" pitchFamily="34" charset="0"/>
            </a:endParaRPr>
          </a:p>
          <a:p>
            <a:pPr marL="285750" indent="-285750">
              <a:buFont typeface="Arial" pitchFamily="34" charset="0"/>
              <a:buChar char="•"/>
            </a:pPr>
            <a:r>
              <a:rPr lang="en-US" sz="2400" dirty="0" smtClean="0">
                <a:solidFill>
                  <a:srgbClr val="FFC000"/>
                </a:solidFill>
                <a:latin typeface="Century Gothic" pitchFamily="34" charset="0"/>
              </a:rPr>
              <a:t>Exercise:  </a:t>
            </a:r>
            <a:r>
              <a:rPr lang="en-US" sz="2400" dirty="0" smtClean="0">
                <a:solidFill>
                  <a:schemeClr val="bg1"/>
                </a:solidFill>
                <a:latin typeface="Century Gothic" pitchFamily="34" charset="0"/>
              </a:rPr>
              <a:t>Identify at least (1) value that Grant County Government has.</a:t>
            </a:r>
          </a:p>
          <a:p>
            <a:pPr marL="285750" indent="-285750">
              <a:buFont typeface="Arial" pitchFamily="34" charset="0"/>
              <a:buChar char="•"/>
            </a:pPr>
            <a:endParaRPr lang="en-US" sz="2400" dirty="0">
              <a:solidFill>
                <a:schemeClr val="bg1"/>
              </a:solidFill>
              <a:latin typeface="Century Gothic" pitchFamily="34" charset="0"/>
            </a:endParaRPr>
          </a:p>
          <a:p>
            <a:pPr marL="742950" lvl="1" indent="-285750">
              <a:buFont typeface="Arial" pitchFamily="34" charset="0"/>
              <a:buChar char="•"/>
            </a:pPr>
            <a:endParaRPr lang="en-US" sz="2400" dirty="0">
              <a:solidFill>
                <a:schemeClr val="bg1"/>
              </a:solidFill>
              <a:latin typeface="Century Gothic" pitchFamily="34" charset="0"/>
            </a:endParaRPr>
          </a:p>
        </p:txBody>
      </p:sp>
      <p:sp>
        <p:nvSpPr>
          <p:cNvPr id="53" name="TextBox 52"/>
          <p:cNvSpPr txBox="1"/>
          <p:nvPr/>
        </p:nvSpPr>
        <p:spPr>
          <a:xfrm>
            <a:off x="1869721" y="5682217"/>
            <a:ext cx="1219200" cy="523220"/>
          </a:xfrm>
          <a:prstGeom prst="rect">
            <a:avLst/>
          </a:prstGeom>
          <a:noFill/>
        </p:spPr>
        <p:txBody>
          <a:bodyPr wrap="square" rtlCol="0">
            <a:spAutoFit/>
          </a:bodyPr>
          <a:lstStyle/>
          <a:p>
            <a:pPr algn="ctr"/>
            <a:r>
              <a:rPr lang="en-US" sz="1400" dirty="0">
                <a:solidFill>
                  <a:schemeClr val="bg1"/>
                </a:solidFill>
                <a:effectLst>
                  <a:outerShdw blurRad="38100" dist="38100" dir="2700000" algn="tl">
                    <a:srgbClr val="000000">
                      <a:alpha val="43137"/>
                    </a:srgbClr>
                  </a:outerShdw>
                </a:effectLst>
                <a:latin typeface="Century Gothic" pitchFamily="34" charset="0"/>
              </a:rPr>
              <a:t>v</a:t>
            </a:r>
            <a:r>
              <a:rPr lang="en-US" sz="1400" dirty="0" smtClean="0">
                <a:solidFill>
                  <a:schemeClr val="bg1"/>
                </a:solidFill>
                <a:effectLst>
                  <a:outerShdw blurRad="38100" dist="38100" dir="2700000" algn="tl">
                    <a:srgbClr val="000000">
                      <a:alpha val="43137"/>
                    </a:srgbClr>
                  </a:outerShdw>
                </a:effectLst>
                <a:latin typeface="Century Gothic" pitchFamily="34" charset="0"/>
              </a:rPr>
              <a:t>alues &amp; mission</a:t>
            </a:r>
            <a:endParaRPr lang="en-US" sz="1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57" name="TextBox 56"/>
          <p:cNvSpPr txBox="1"/>
          <p:nvPr/>
        </p:nvSpPr>
        <p:spPr>
          <a:xfrm>
            <a:off x="4769306" y="6258580"/>
            <a:ext cx="4374694" cy="523220"/>
          </a:xfrm>
          <a:prstGeom prst="rect">
            <a:avLst/>
          </a:prstGeom>
          <a:noFill/>
        </p:spPr>
        <p:txBody>
          <a:bodyPr wrap="square" rtlCol="0">
            <a:spAutoFit/>
          </a:bodyPr>
          <a:lstStyle/>
          <a:p>
            <a:pPr algn="ctr"/>
            <a:r>
              <a:rPr lang="en-US" sz="2800" dirty="0">
                <a:solidFill>
                  <a:srgbClr val="FF0000"/>
                </a:solidFill>
                <a:latin typeface="Century Gothic" pitchFamily="34" charset="0"/>
              </a:rPr>
              <a:t>i</a:t>
            </a:r>
            <a:r>
              <a:rPr lang="en-US" sz="2800" dirty="0" smtClean="0">
                <a:solidFill>
                  <a:srgbClr val="FF0000"/>
                </a:solidFill>
                <a:latin typeface="Century Gothic" pitchFamily="34" charset="0"/>
              </a:rPr>
              <a:t>nternal environment</a:t>
            </a:r>
            <a:endParaRPr lang="en-US" sz="2800" dirty="0">
              <a:solidFill>
                <a:srgbClr val="FF0000"/>
              </a:solidFill>
              <a:latin typeface="Century Gothic" pitchFamily="34" charset="0"/>
            </a:endParaRPr>
          </a:p>
        </p:txBody>
      </p:sp>
    </p:spTree>
    <p:extLst>
      <p:ext uri="{BB962C8B-B14F-4D97-AF65-F5344CB8AC3E}">
        <p14:creationId xmlns:p14="http://schemas.microsoft.com/office/powerpoint/2010/main" val="189074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up)">
                                      <p:cBhvr>
                                        <p:cTn id="12" dur="500"/>
                                        <p:tgtEl>
                                          <p:spTgt spid="6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500"/>
                                        <p:tgtEl>
                                          <p:spTgt spid="69"/>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fill="hold"/>
                                        <p:tgtEl>
                                          <p:spTgt spid="56"/>
                                        </p:tgtEl>
                                        <p:attrNameLst>
                                          <p:attrName>ppt_x</p:attrName>
                                        </p:attrNameLst>
                                      </p:cBhvr>
                                      <p:tavLst>
                                        <p:tav tm="0">
                                          <p:val>
                                            <p:strVal val="#ppt_x"/>
                                          </p:val>
                                        </p:tav>
                                        <p:tav tm="100000">
                                          <p:val>
                                            <p:strVal val="#ppt_x"/>
                                          </p:val>
                                        </p:tav>
                                      </p:tavLst>
                                    </p:anim>
                                    <p:anim calcmode="lin" valueType="num">
                                      <p:cBhvr additive="base">
                                        <p:cTn id="21" dur="500" fill="hold"/>
                                        <p:tgtEl>
                                          <p:spTgt spid="56"/>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65">
                                            <p:txEl>
                                              <p:pRg st="0" end="0"/>
                                            </p:txEl>
                                          </p:spTgt>
                                        </p:tgtEl>
                                        <p:attrNameLst>
                                          <p:attrName>style.visibility</p:attrName>
                                        </p:attrNameLst>
                                      </p:cBhvr>
                                      <p:to>
                                        <p:strVal val="visible"/>
                                      </p:to>
                                    </p:set>
                                    <p:animEffect transition="in" filter="fade">
                                      <p:cBhvr>
                                        <p:cTn id="28" dur="500"/>
                                        <p:tgtEl>
                                          <p:spTgt spid="6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5">
                                            <p:txEl>
                                              <p:pRg st="2" end="2"/>
                                            </p:txEl>
                                          </p:spTgt>
                                        </p:tgtEl>
                                        <p:attrNameLst>
                                          <p:attrName>style.visibility</p:attrName>
                                        </p:attrNameLst>
                                      </p:cBhvr>
                                      <p:to>
                                        <p:strVal val="visible"/>
                                      </p:to>
                                    </p:set>
                                    <p:animEffect transition="in" filter="fade">
                                      <p:cBhvr>
                                        <p:cTn id="33" dur="500"/>
                                        <p:tgtEl>
                                          <p:spTgt spid="6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5">
                                            <p:txEl>
                                              <p:pRg st="4" end="4"/>
                                            </p:txEl>
                                          </p:spTgt>
                                        </p:tgtEl>
                                        <p:attrNameLst>
                                          <p:attrName>style.visibility</p:attrName>
                                        </p:attrNameLst>
                                      </p:cBhvr>
                                      <p:to>
                                        <p:strVal val="visible"/>
                                      </p:to>
                                    </p:set>
                                    <p:animEffect transition="in" filter="fade">
                                      <p:cBhvr>
                                        <p:cTn id="38" dur="500"/>
                                        <p:tgtEl>
                                          <p:spTgt spid="6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5">
                                            <p:txEl>
                                              <p:pRg st="6" end="6"/>
                                            </p:txEl>
                                          </p:spTgt>
                                        </p:tgtEl>
                                        <p:attrNameLst>
                                          <p:attrName>style.visibility</p:attrName>
                                        </p:attrNameLst>
                                      </p:cBhvr>
                                      <p:to>
                                        <p:strVal val="visible"/>
                                      </p:to>
                                    </p:set>
                                    <p:animEffect transition="in" filter="fade">
                                      <p:cBhvr>
                                        <p:cTn id="43" dur="500"/>
                                        <p:tgtEl>
                                          <p:spTgt spid="6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5">
                                            <p:txEl>
                                              <p:pRg st="9" end="9"/>
                                            </p:txEl>
                                          </p:spTgt>
                                        </p:tgtEl>
                                        <p:attrNameLst>
                                          <p:attrName>style.visibility</p:attrName>
                                        </p:attrNameLst>
                                      </p:cBhvr>
                                      <p:to>
                                        <p:strVal val="visible"/>
                                      </p:to>
                                    </p:set>
                                    <p:animEffect transition="in" filter="fade">
                                      <p:cBhvr>
                                        <p:cTn id="48" dur="500"/>
                                        <p:tgtEl>
                                          <p:spTgt spid="6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9"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3259</TotalTime>
  <Words>9073</Words>
  <Application>Microsoft Office PowerPoint</Application>
  <PresentationFormat>On-screen Show (4:3)</PresentationFormat>
  <Paragraphs>2549</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TWJ</dc:creator>
  <cp:lastModifiedBy>Todd Johnson</cp:lastModifiedBy>
  <cp:revision>355</cp:revision>
  <cp:lastPrinted>2012-08-30T18:52:28Z</cp:lastPrinted>
  <dcterms:created xsi:type="dcterms:W3CDTF">2012-05-04T16:02:57Z</dcterms:created>
  <dcterms:modified xsi:type="dcterms:W3CDTF">2014-12-16T17:07:34Z</dcterms:modified>
</cp:coreProperties>
</file>